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Slab"/>
      <p:regular r:id="rId30"/>
      <p:bold r:id="rId31"/>
    </p:embeddedFont>
    <p:embeddedFont>
      <p:font typeface="Roboto Slab Regular"/>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5D104B-FC59-4841-A4FC-AF3F3DF81D67}">
  <a:tblStyle styleId="{115D104B-FC59-4841-A4FC-AF3F3DF81D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5.xml"/><Relationship Id="rId33" Type="http://schemas.openxmlformats.org/officeDocument/2006/relationships/font" Target="fonts/RobotoSlabRegular-bold.fntdata"/><Relationship Id="rId10" Type="http://schemas.openxmlformats.org/officeDocument/2006/relationships/slide" Target="slides/slide4.xml"/><Relationship Id="rId32" Type="http://schemas.openxmlformats.org/officeDocument/2006/relationships/font" Target="fonts/RobotoSlabRegular-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80d1461e37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80d1461e3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0d1461e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0d1461e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tried to do some time-series analysis here. From the previous line graph, we can see this data has level, trend, and seasonality. Therefore, we chose to use both Winter’s method and regression model. These formulas show how it works.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0d1461e37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0d1461e37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all these four types of pollutant, we divided the 11 years to 2 parts, 8 years for training and 3 years for validation. We also set the data of the next year as testing part. At the right upper corner, there is a table showing the error of our model over both training and validation periods.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0d1461e3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d1461e3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did the same thing to Sulfur Dioxide.The amount of it keeps decreasing and we can see the overall situation is pretty good with 96.9% good condition days.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0d1461e37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0d1461e37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best result we can fit, but you can see this model does not fit as well as the one for 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0d1461e3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0d1461e3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Nitrogen Dioxide, </a:t>
            </a:r>
            <a:r>
              <a:rPr lang="en"/>
              <a:t>we can see a obvious gap between the two lines. This is reasonable because autos are a major source of NO2 emission and urban area tends to have more cars. 95.6% of the pie charts are green, so it is good.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0d1461e37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0d1461e37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the errors we have here are very small, which implies we have a good predictive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0d1461e3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0d1461e3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is for Ozone and the green line in the middle shows the cut off between good and moderate air pollution levels.</a:t>
            </a:r>
            <a:endParaRPr/>
          </a:p>
          <a:p>
            <a:pPr indent="0" lvl="0" marL="0" rtl="0" algn="l">
              <a:spcBef>
                <a:spcPts val="0"/>
              </a:spcBef>
              <a:spcAft>
                <a:spcPts val="0"/>
              </a:spcAft>
              <a:buNone/>
            </a:pPr>
            <a:r>
              <a:rPr lang="en"/>
              <a:t>Ozone also had a drop in 2003. </a:t>
            </a:r>
            <a:endParaRPr/>
          </a:p>
          <a:p>
            <a:pPr indent="0" lvl="0" marL="0" rtl="0" algn="l">
              <a:spcBef>
                <a:spcPts val="0"/>
              </a:spcBef>
              <a:spcAft>
                <a:spcPts val="0"/>
              </a:spcAft>
              <a:buNone/>
            </a:pPr>
            <a:r>
              <a:rPr lang="en"/>
              <a:t>Looking at the pie chart, we can tell O3 is the primary pollutant in the DMV area. 5.4% days are </a:t>
            </a:r>
            <a:r>
              <a:rPr lang="en"/>
              <a:t>unhealthy</a:t>
            </a:r>
            <a:r>
              <a:rPr lang="en"/>
              <a:t> for sensitive groups or worse.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0d1461e3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0d1461e3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Winter model for Ozone. Winter is doing a better job on prediction than regression models, but it cannot help us analyze the factors and their effect on the pollution level. So, Bojing will talk more about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0d1461e3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0d1461e3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0d1461e3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0d1461e3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0d1461e3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0d1461e3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0d1461e3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0d1461e3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0d1461e3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0d1461e3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July 16, 2019, EPA approved the redesignation of the District of Columbia from marginal nonattainment to attainment for the 2008 NAAQS for ozone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Ozone is secondary pollutant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0d1461e37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0d1461e37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a study from EPA, 51% of VOC is from mobile. So one way to reduce VOC is to encourage citizens to use more public transportation.</a:t>
            </a:r>
            <a:endParaRPr/>
          </a:p>
          <a:p>
            <a:pPr indent="0" lvl="0" marL="0" rtl="0" algn="l">
              <a:spcBef>
                <a:spcPts val="0"/>
              </a:spcBef>
              <a:spcAft>
                <a:spcPts val="0"/>
              </a:spcAft>
              <a:buNone/>
            </a:pPr>
            <a:r>
              <a:rPr lang="en"/>
              <a:t>In our case, DC area has one of the most advanced metro system in the state. The government should keep working on it, the metro system so that more</a:t>
            </a:r>
            <a:endParaRPr/>
          </a:p>
          <a:p>
            <a:pPr indent="0" lvl="0" marL="0" rtl="0" algn="l">
              <a:spcBef>
                <a:spcPts val="0"/>
              </a:spcBef>
              <a:spcAft>
                <a:spcPts val="0"/>
              </a:spcAft>
              <a:buNone/>
            </a:pPr>
            <a:r>
              <a:rPr lang="en"/>
              <a:t>And more people are not only willing, but enjoy taking public transportation. One thing should always be kept in mind that meeting the health-based air quality standards is one of the administration’s top priorities because all </a:t>
            </a:r>
            <a:r>
              <a:rPr lang="en"/>
              <a:t>human beings</a:t>
            </a:r>
            <a:r>
              <a:rPr lang="en"/>
              <a:t> have the right to breathe clean air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0d1461e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0d1461e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0d1461e3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d1461e3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d1461e37_0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d1461e3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SO2 1-hour 3-hour</a:t>
            </a:r>
            <a:endParaRPr/>
          </a:p>
          <a:p>
            <a:pPr indent="0" lvl="0" marL="0" rtl="0" algn="l">
              <a:spcBef>
                <a:spcPts val="0"/>
              </a:spcBef>
              <a:spcAft>
                <a:spcPts val="0"/>
              </a:spcAft>
              <a:buNone/>
            </a:pPr>
            <a:r>
              <a:rPr lang="en"/>
              <a:t>NO2 1-hour</a:t>
            </a:r>
            <a:endParaRPr/>
          </a:p>
          <a:p>
            <a:pPr indent="0" lvl="0" marL="0" rtl="0" algn="l">
              <a:spcBef>
                <a:spcPts val="0"/>
              </a:spcBef>
              <a:spcAft>
                <a:spcPts val="0"/>
              </a:spcAft>
              <a:buNone/>
            </a:pPr>
            <a:r>
              <a:rPr lang="en"/>
              <a:t>O3 8-hour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0d1461e37_1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0d1461e37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SO2 1-hour 3-hour</a:t>
            </a:r>
            <a:endParaRPr/>
          </a:p>
          <a:p>
            <a:pPr indent="0" lvl="0" marL="0" rtl="0" algn="l">
              <a:spcBef>
                <a:spcPts val="0"/>
              </a:spcBef>
              <a:spcAft>
                <a:spcPts val="0"/>
              </a:spcAft>
              <a:buNone/>
            </a:pPr>
            <a:r>
              <a:rPr lang="en"/>
              <a:t>NO2 1-hour</a:t>
            </a:r>
            <a:endParaRPr/>
          </a:p>
          <a:p>
            <a:pPr indent="0" lvl="0" marL="0" rtl="0" algn="l">
              <a:spcBef>
                <a:spcPts val="0"/>
              </a:spcBef>
              <a:spcAft>
                <a:spcPts val="0"/>
              </a:spcAft>
              <a:buNone/>
            </a:pPr>
            <a:r>
              <a:rPr lang="en"/>
              <a:t>O3 8-hour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d1461e3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d1461e3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8 &amp; 14 has a total of 134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National Oceanic and Atmospheric Administration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0d1461e3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0d1461e3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8 &amp; 14 has a total of 134</a:t>
            </a:r>
            <a:endParaRPr/>
          </a:p>
          <a:p>
            <a:pPr indent="0" lvl="0" marL="0" rtl="0" algn="l">
              <a:spcBef>
                <a:spcPts val="0"/>
              </a:spcBef>
              <a:spcAft>
                <a:spcPts val="0"/>
              </a:spcAft>
              <a:buNone/>
            </a:pPr>
            <a:r>
              <a:rPr lang="en"/>
              <a:t>Majority is in DC metro</a:t>
            </a:r>
            <a:endParaRPr/>
          </a:p>
          <a:p>
            <a:pPr indent="0" lvl="0" marL="0" rtl="0" algn="l">
              <a:spcBef>
                <a:spcPts val="0"/>
              </a:spcBef>
              <a:spcAft>
                <a:spcPts val="0"/>
              </a:spcAft>
              <a:buNone/>
            </a:pPr>
            <a:r>
              <a:rPr lang="en"/>
              <a:t>Baltimore only have data from 2005-2010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0d1461e3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0d1461e3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0d1461e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0d1461e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monthly changes of Carbon Monoxide from 2000 to 2010. You can see two lines here, the green line represents DC </a:t>
            </a:r>
            <a:r>
              <a:rPr lang="en"/>
              <a:t>metro</a:t>
            </a:r>
            <a:r>
              <a:rPr lang="en"/>
              <a:t> area, the other one shows IAD area. Due to the very limited amount of Baltimore data, we </a:t>
            </a:r>
            <a:r>
              <a:rPr lang="en"/>
              <a:t>decided</a:t>
            </a:r>
            <a:r>
              <a:rPr lang="en"/>
              <a:t> not to show it here. We can see a </a:t>
            </a:r>
            <a:r>
              <a:rPr lang="en"/>
              <a:t>noticeable</a:t>
            </a:r>
            <a:r>
              <a:rPr lang="en"/>
              <a:t> drop in 2003.</a:t>
            </a:r>
            <a:endParaRPr/>
          </a:p>
          <a:p>
            <a:pPr indent="0" lvl="0" marL="0" rtl="0" algn="l">
              <a:spcBef>
                <a:spcPts val="0"/>
              </a:spcBef>
              <a:spcAft>
                <a:spcPts val="0"/>
              </a:spcAft>
              <a:buNone/>
            </a:pPr>
            <a:r>
              <a:rPr lang="en"/>
              <a:t>The pie chart uses different colors to show the proportion of days with different air pollution </a:t>
            </a:r>
            <a:r>
              <a:rPr lang="en"/>
              <a:t>qualities</a:t>
            </a:r>
            <a:r>
              <a:rPr lang="en"/>
              <a:t>. Overall, only 0.049% of days we have moderate amount of CO in the DMV area, the rest days are all good.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33400" y="2503369"/>
            <a:ext cx="5325600" cy="2240100"/>
          </a:xfrm>
          <a:prstGeom prst="rect">
            <a:avLst/>
          </a:prstGeom>
          <a:ln cap="flat" cmpd="sng" w="114300">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rgbClr val="111111"/>
              </a:buClr>
              <a:buSzPts val="6000"/>
              <a:buNone/>
              <a:defRPr sz="6000">
                <a:solidFill>
                  <a:srgbClr val="111111"/>
                </a:solidFill>
              </a:defRPr>
            </a:lvl1pPr>
            <a:lvl2pPr lvl="1" rtl="0" algn="ctr">
              <a:spcBef>
                <a:spcPts val="0"/>
              </a:spcBef>
              <a:spcAft>
                <a:spcPts val="0"/>
              </a:spcAft>
              <a:buClr>
                <a:srgbClr val="111111"/>
              </a:buClr>
              <a:buSzPts val="6000"/>
              <a:buNone/>
              <a:defRPr sz="6000">
                <a:solidFill>
                  <a:srgbClr val="111111"/>
                </a:solidFill>
              </a:defRPr>
            </a:lvl2pPr>
            <a:lvl3pPr lvl="2" rtl="0" algn="ctr">
              <a:spcBef>
                <a:spcPts val="0"/>
              </a:spcBef>
              <a:spcAft>
                <a:spcPts val="0"/>
              </a:spcAft>
              <a:buClr>
                <a:srgbClr val="111111"/>
              </a:buClr>
              <a:buSzPts val="6000"/>
              <a:buNone/>
              <a:defRPr sz="6000">
                <a:solidFill>
                  <a:srgbClr val="111111"/>
                </a:solidFill>
              </a:defRPr>
            </a:lvl3pPr>
            <a:lvl4pPr lvl="3" rtl="0" algn="ctr">
              <a:spcBef>
                <a:spcPts val="0"/>
              </a:spcBef>
              <a:spcAft>
                <a:spcPts val="0"/>
              </a:spcAft>
              <a:buClr>
                <a:srgbClr val="111111"/>
              </a:buClr>
              <a:buSzPts val="6000"/>
              <a:buNone/>
              <a:defRPr sz="6000">
                <a:solidFill>
                  <a:srgbClr val="111111"/>
                </a:solidFill>
              </a:defRPr>
            </a:lvl4pPr>
            <a:lvl5pPr lvl="4" rtl="0" algn="ctr">
              <a:spcBef>
                <a:spcPts val="0"/>
              </a:spcBef>
              <a:spcAft>
                <a:spcPts val="0"/>
              </a:spcAft>
              <a:buClr>
                <a:srgbClr val="111111"/>
              </a:buClr>
              <a:buSzPts val="6000"/>
              <a:buNone/>
              <a:defRPr sz="6000">
                <a:solidFill>
                  <a:srgbClr val="111111"/>
                </a:solidFill>
              </a:defRPr>
            </a:lvl5pPr>
            <a:lvl6pPr lvl="5" rtl="0" algn="ctr">
              <a:spcBef>
                <a:spcPts val="0"/>
              </a:spcBef>
              <a:spcAft>
                <a:spcPts val="0"/>
              </a:spcAft>
              <a:buClr>
                <a:srgbClr val="111111"/>
              </a:buClr>
              <a:buSzPts val="6000"/>
              <a:buNone/>
              <a:defRPr sz="6000">
                <a:solidFill>
                  <a:srgbClr val="111111"/>
                </a:solidFill>
              </a:defRPr>
            </a:lvl6pPr>
            <a:lvl7pPr lvl="6" rtl="0" algn="ctr">
              <a:spcBef>
                <a:spcPts val="0"/>
              </a:spcBef>
              <a:spcAft>
                <a:spcPts val="0"/>
              </a:spcAft>
              <a:buClr>
                <a:srgbClr val="111111"/>
              </a:buClr>
              <a:buSzPts val="6000"/>
              <a:buNone/>
              <a:defRPr sz="6000">
                <a:solidFill>
                  <a:srgbClr val="111111"/>
                </a:solidFill>
              </a:defRPr>
            </a:lvl7pPr>
            <a:lvl8pPr lvl="7" rtl="0" algn="ctr">
              <a:spcBef>
                <a:spcPts val="0"/>
              </a:spcBef>
              <a:spcAft>
                <a:spcPts val="0"/>
              </a:spcAft>
              <a:buClr>
                <a:srgbClr val="111111"/>
              </a:buClr>
              <a:buSzPts val="6000"/>
              <a:buNone/>
              <a:defRPr sz="6000">
                <a:solidFill>
                  <a:srgbClr val="111111"/>
                </a:solidFill>
              </a:defRPr>
            </a:lvl8pPr>
            <a:lvl9pPr lvl="8" rtl="0" algn="ctr">
              <a:spcBef>
                <a:spcPts val="0"/>
              </a:spcBef>
              <a:spcAft>
                <a:spcPts val="0"/>
              </a:spcAft>
              <a:buClr>
                <a:srgbClr val="111111"/>
              </a:buClr>
              <a:buSzPts val="6000"/>
              <a:buNone/>
              <a:defRPr sz="6000">
                <a:solidFill>
                  <a:srgbClr val="11111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43" name="Shape 43"/>
        <p:cNvGrpSpPr/>
        <p:nvPr/>
      </p:nvGrpSpPr>
      <p:grpSpPr>
        <a:xfrm>
          <a:off x="0" y="0"/>
          <a:ext cx="0" cy="0"/>
          <a:chOff x="0" y="0"/>
          <a:chExt cx="0" cy="0"/>
        </a:xfrm>
      </p:grpSpPr>
      <p:sp>
        <p:nvSpPr>
          <p:cNvPr id="44" name="Google Shape;44;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1" name="Shape 11"/>
        <p:cNvGrpSpPr/>
        <p:nvPr/>
      </p:nvGrpSpPr>
      <p:grpSpPr>
        <a:xfrm>
          <a:off x="0" y="0"/>
          <a:ext cx="0" cy="0"/>
          <a:chOff x="0" y="0"/>
          <a:chExt cx="0" cy="0"/>
        </a:xfrm>
      </p:grpSpPr>
      <p:sp>
        <p:nvSpPr>
          <p:cNvPr id="12" name="Google Shape;12;p3"/>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ctrTitle"/>
          </p:nvPr>
        </p:nvSpPr>
        <p:spPr>
          <a:xfrm>
            <a:off x="533400" y="2954925"/>
            <a:ext cx="5270100" cy="1159800"/>
          </a:xfrm>
          <a:prstGeom prst="rect">
            <a:avLst/>
          </a:prstGeom>
          <a:ln cap="flat" cmpd="sng" w="114300">
            <a:solidFill>
              <a:srgbClr val="000000"/>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 name="Google Shape;14;p3"/>
          <p:cNvSpPr txBox="1"/>
          <p:nvPr>
            <p:ph idx="1" type="subTitle"/>
          </p:nvPr>
        </p:nvSpPr>
        <p:spPr>
          <a:xfrm>
            <a:off x="533400" y="4263450"/>
            <a:ext cx="7783500" cy="48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11111"/>
              </a:buClr>
              <a:buSzPts val="2600"/>
              <a:buNone/>
              <a:defRPr i="1" sz="2600"/>
            </a:lvl1pPr>
            <a:lvl2pPr lvl="1" rtl="0">
              <a:spcBef>
                <a:spcPts val="0"/>
              </a:spcBef>
              <a:spcAft>
                <a:spcPts val="0"/>
              </a:spcAft>
              <a:buClr>
                <a:srgbClr val="111111"/>
              </a:buClr>
              <a:buSzPts val="2600"/>
              <a:buNone/>
              <a:defRPr i="1" sz="2600"/>
            </a:lvl2pPr>
            <a:lvl3pPr lvl="2" rtl="0">
              <a:spcBef>
                <a:spcPts val="0"/>
              </a:spcBef>
              <a:spcAft>
                <a:spcPts val="0"/>
              </a:spcAft>
              <a:buClr>
                <a:srgbClr val="111111"/>
              </a:buClr>
              <a:buSzPts val="2600"/>
              <a:buNone/>
              <a:defRPr i="1" sz="2600"/>
            </a:lvl3pPr>
            <a:lvl4pPr lvl="3" rtl="0">
              <a:spcBef>
                <a:spcPts val="0"/>
              </a:spcBef>
              <a:spcAft>
                <a:spcPts val="0"/>
              </a:spcAft>
              <a:buClr>
                <a:srgbClr val="111111"/>
              </a:buClr>
              <a:buSzPts val="2600"/>
              <a:buNone/>
              <a:defRPr i="1" sz="2600"/>
            </a:lvl4pPr>
            <a:lvl5pPr lvl="4" rtl="0">
              <a:spcBef>
                <a:spcPts val="0"/>
              </a:spcBef>
              <a:spcAft>
                <a:spcPts val="0"/>
              </a:spcAft>
              <a:buClr>
                <a:srgbClr val="111111"/>
              </a:buClr>
              <a:buSzPts val="2600"/>
              <a:buNone/>
              <a:defRPr i="1" sz="2600"/>
            </a:lvl5pPr>
            <a:lvl6pPr lvl="5" rtl="0">
              <a:spcBef>
                <a:spcPts val="0"/>
              </a:spcBef>
              <a:spcAft>
                <a:spcPts val="0"/>
              </a:spcAft>
              <a:buClr>
                <a:srgbClr val="111111"/>
              </a:buClr>
              <a:buSzPts val="2600"/>
              <a:buNone/>
              <a:defRPr i="1" sz="2600"/>
            </a:lvl6pPr>
            <a:lvl7pPr lvl="6" rtl="0">
              <a:spcBef>
                <a:spcPts val="0"/>
              </a:spcBef>
              <a:spcAft>
                <a:spcPts val="0"/>
              </a:spcAft>
              <a:buClr>
                <a:srgbClr val="111111"/>
              </a:buClr>
              <a:buSzPts val="2600"/>
              <a:buNone/>
              <a:defRPr i="1" sz="2600"/>
            </a:lvl7pPr>
            <a:lvl8pPr lvl="7" rtl="0">
              <a:spcBef>
                <a:spcPts val="0"/>
              </a:spcBef>
              <a:spcAft>
                <a:spcPts val="0"/>
              </a:spcAft>
              <a:buClr>
                <a:srgbClr val="111111"/>
              </a:buClr>
              <a:buSzPts val="2600"/>
              <a:buNone/>
              <a:defRPr i="1" sz="2600"/>
            </a:lvl8pPr>
            <a:lvl9pPr lvl="8" rtl="0">
              <a:spcBef>
                <a:spcPts val="0"/>
              </a:spcBef>
              <a:spcAft>
                <a:spcPts val="0"/>
              </a:spcAft>
              <a:buClr>
                <a:srgbClr val="111111"/>
              </a:buClr>
              <a:buSzPts val="2600"/>
              <a:buNone/>
              <a:defRPr i="1" sz="2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 name="Shape 15"/>
        <p:cNvGrpSpPr/>
        <p:nvPr/>
      </p:nvGrpSpPr>
      <p:grpSpPr>
        <a:xfrm>
          <a:off x="0" y="0"/>
          <a:ext cx="0" cy="0"/>
          <a:chOff x="0" y="0"/>
          <a:chExt cx="0" cy="0"/>
        </a:xfrm>
      </p:grpSpPr>
      <p:sp>
        <p:nvSpPr>
          <p:cNvPr id="16" name="Google Shape;16;p4"/>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idx="1" type="body"/>
          </p:nvPr>
        </p:nvSpPr>
        <p:spPr>
          <a:xfrm>
            <a:off x="2402275" y="1230881"/>
            <a:ext cx="5573700" cy="3026700"/>
          </a:xfrm>
          <a:prstGeom prst="rect">
            <a:avLst/>
          </a:prstGeom>
        </p:spPr>
        <p:txBody>
          <a:bodyPr anchorCtr="0" anchor="t" bIns="91425" lIns="91425" spcFirstLastPara="1" rIns="91425" wrap="square" tIns="91425">
            <a:noAutofit/>
          </a:bodyPr>
          <a:lstStyle>
            <a:lvl1pPr indent="-469900" lvl="0" marL="457200" rtl="0">
              <a:spcBef>
                <a:spcPts val="600"/>
              </a:spcBef>
              <a:spcAft>
                <a:spcPts val="0"/>
              </a:spcAft>
              <a:buSzPts val="3800"/>
              <a:buFont typeface="Georgia"/>
              <a:buChar char="□"/>
              <a:defRPr i="1" sz="3800">
                <a:latin typeface="Georgia"/>
                <a:ea typeface="Georgia"/>
                <a:cs typeface="Georgia"/>
                <a:sym typeface="Georgia"/>
              </a:defRPr>
            </a:lvl1pPr>
            <a:lvl2pPr indent="-469900" lvl="1" marL="914400" rtl="0">
              <a:spcBef>
                <a:spcPts val="0"/>
              </a:spcBef>
              <a:spcAft>
                <a:spcPts val="0"/>
              </a:spcAft>
              <a:buSzPts val="3800"/>
              <a:buFont typeface="Georgia"/>
              <a:buChar char="■"/>
              <a:defRPr i="1" sz="3800">
                <a:latin typeface="Georgia"/>
                <a:ea typeface="Georgia"/>
                <a:cs typeface="Georgia"/>
                <a:sym typeface="Georgia"/>
              </a:defRPr>
            </a:lvl2pPr>
            <a:lvl3pPr indent="-469900" lvl="2" marL="1371600" rtl="0">
              <a:spcBef>
                <a:spcPts val="0"/>
              </a:spcBef>
              <a:spcAft>
                <a:spcPts val="0"/>
              </a:spcAft>
              <a:buSzPts val="3800"/>
              <a:buFont typeface="Georgia"/>
              <a:buChar char="▣"/>
              <a:defRPr i="1" sz="3800">
                <a:latin typeface="Georgia"/>
                <a:ea typeface="Georgia"/>
                <a:cs typeface="Georgia"/>
                <a:sym typeface="Georgia"/>
              </a:defRPr>
            </a:lvl3pPr>
            <a:lvl4pPr indent="-469900" lvl="3" marL="1828800" rtl="0">
              <a:spcBef>
                <a:spcPts val="0"/>
              </a:spcBef>
              <a:spcAft>
                <a:spcPts val="0"/>
              </a:spcAft>
              <a:buSzPts val="3800"/>
              <a:buFont typeface="Georgia"/>
              <a:buChar char="●"/>
              <a:defRPr i="1" sz="3800">
                <a:latin typeface="Georgia"/>
                <a:ea typeface="Georgia"/>
                <a:cs typeface="Georgia"/>
                <a:sym typeface="Georgia"/>
              </a:defRPr>
            </a:lvl4pPr>
            <a:lvl5pPr indent="-469900" lvl="4" marL="2286000" rtl="0">
              <a:spcBef>
                <a:spcPts val="0"/>
              </a:spcBef>
              <a:spcAft>
                <a:spcPts val="0"/>
              </a:spcAft>
              <a:buSzPts val="3800"/>
              <a:buFont typeface="Georgia"/>
              <a:buChar char="○"/>
              <a:defRPr i="1" sz="3800">
                <a:latin typeface="Georgia"/>
                <a:ea typeface="Georgia"/>
                <a:cs typeface="Georgia"/>
                <a:sym typeface="Georgia"/>
              </a:defRPr>
            </a:lvl5pPr>
            <a:lvl6pPr indent="-469900" lvl="5" marL="2743200" rtl="0">
              <a:spcBef>
                <a:spcPts val="0"/>
              </a:spcBef>
              <a:spcAft>
                <a:spcPts val="0"/>
              </a:spcAft>
              <a:buSzPts val="3800"/>
              <a:buFont typeface="Georgia"/>
              <a:buChar char="■"/>
              <a:defRPr i="1" sz="3800">
                <a:latin typeface="Georgia"/>
                <a:ea typeface="Georgia"/>
                <a:cs typeface="Georgia"/>
                <a:sym typeface="Georgia"/>
              </a:defRPr>
            </a:lvl6pPr>
            <a:lvl7pPr indent="-469900" lvl="6" marL="3200400" rtl="0">
              <a:spcBef>
                <a:spcPts val="0"/>
              </a:spcBef>
              <a:spcAft>
                <a:spcPts val="0"/>
              </a:spcAft>
              <a:buSzPts val="3800"/>
              <a:buFont typeface="Georgia"/>
              <a:buChar char="●"/>
              <a:defRPr i="1" sz="3800">
                <a:latin typeface="Georgia"/>
                <a:ea typeface="Georgia"/>
                <a:cs typeface="Georgia"/>
                <a:sym typeface="Georgia"/>
              </a:defRPr>
            </a:lvl7pPr>
            <a:lvl8pPr indent="-469900" lvl="7" marL="3657600" rtl="0">
              <a:spcBef>
                <a:spcPts val="0"/>
              </a:spcBef>
              <a:spcAft>
                <a:spcPts val="0"/>
              </a:spcAft>
              <a:buSzPts val="3800"/>
              <a:buFont typeface="Georgia"/>
              <a:buChar char="○"/>
              <a:defRPr i="1" sz="3800">
                <a:latin typeface="Georgia"/>
                <a:ea typeface="Georgia"/>
                <a:cs typeface="Georgia"/>
                <a:sym typeface="Georgia"/>
              </a:defRPr>
            </a:lvl8pPr>
            <a:lvl9pPr indent="-469900" lvl="8" marL="4114800" rtl="0">
              <a:spcBef>
                <a:spcPts val="0"/>
              </a:spcBef>
              <a:spcAft>
                <a:spcPts val="0"/>
              </a:spcAft>
              <a:buSzPts val="3800"/>
              <a:buFont typeface="Georgia"/>
              <a:buChar char="■"/>
              <a:defRPr i="1" sz="3800">
                <a:latin typeface="Georgia"/>
                <a:ea typeface="Georgia"/>
                <a:cs typeface="Georgia"/>
                <a:sym typeface="Georgia"/>
              </a:defRPr>
            </a:lvl9pPr>
          </a:lstStyle>
          <a:p/>
        </p:txBody>
      </p:sp>
      <p:sp>
        <p:nvSpPr>
          <p:cNvPr id="18" name="Google Shape;18;p4"/>
          <p:cNvSpPr txBox="1"/>
          <p:nvPr/>
        </p:nvSpPr>
        <p:spPr>
          <a:xfrm>
            <a:off x="208375" y="43449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rgbClr val="FF0000"/>
                </a:solidFill>
              </a:rPr>
              <a:t>“</a:t>
            </a:r>
            <a:endParaRPr b="1" sz="10000">
              <a:solidFill>
                <a:srgbClr val="FF0000"/>
              </a:solidFill>
            </a:endParaRPr>
          </a:p>
        </p:txBody>
      </p:sp>
      <p:sp>
        <p:nvSpPr>
          <p:cNvPr id="19" name="Google Shape;19;p4"/>
          <p:cNvSpPr/>
          <p:nvPr/>
        </p:nvSpPr>
        <p:spPr>
          <a:xfrm>
            <a:off x="539122" y="404341"/>
            <a:ext cx="1295700" cy="971700"/>
          </a:xfrm>
          <a:prstGeom prst="rect">
            <a:avLst/>
          </a:prstGeom>
          <a:noFill/>
          <a:ln cap="flat" cmpd="sng" w="76200">
            <a:solidFill>
              <a:srgbClr val="FF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3" name="Google Shape;23;p5"/>
          <p:cNvSpPr txBox="1"/>
          <p:nvPr>
            <p:ph idx="1" type="body"/>
          </p:nvPr>
        </p:nvSpPr>
        <p:spPr>
          <a:xfrm>
            <a:off x="3203050" y="903938"/>
            <a:ext cx="5185200" cy="3674700"/>
          </a:xfrm>
          <a:prstGeom prst="rect">
            <a:avLst/>
          </a:prstGeom>
        </p:spPr>
        <p:txBody>
          <a:bodyPr anchorCtr="0" anchor="t" bIns="91425" lIns="91425" spcFirstLastPara="1" rIns="91425" wrap="square" tIns="91425">
            <a:noAutofit/>
          </a:bodyPr>
          <a:lstStyle>
            <a:lvl1pPr indent="-406400" lvl="0" marL="457200" rtl="0">
              <a:spcBef>
                <a:spcPts val="600"/>
              </a:spcBef>
              <a:spcAft>
                <a:spcPts val="0"/>
              </a:spcAft>
              <a:buSzPts val="2800"/>
              <a:buChar char="□"/>
              <a:defRPr sz="28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4" name="Shape 24"/>
        <p:cNvGrpSpPr/>
        <p:nvPr/>
      </p:nvGrpSpPr>
      <p:grpSpPr>
        <a:xfrm>
          <a:off x="0" y="0"/>
          <a:ext cx="0" cy="0"/>
          <a:chOff x="0" y="0"/>
          <a:chExt cx="0" cy="0"/>
        </a:xfrm>
      </p:grpSpPr>
      <p:sp>
        <p:nvSpPr>
          <p:cNvPr id="25" name="Google Shape;25;p6"/>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 name="Google Shape;27;p6"/>
          <p:cNvSpPr txBox="1"/>
          <p:nvPr>
            <p:ph idx="1" type="body"/>
          </p:nvPr>
        </p:nvSpPr>
        <p:spPr>
          <a:xfrm>
            <a:off x="3012775" y="1052494"/>
            <a:ext cx="2597400" cy="3532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8" name="Google Shape;28;p6"/>
          <p:cNvSpPr txBox="1"/>
          <p:nvPr>
            <p:ph idx="2" type="body"/>
          </p:nvPr>
        </p:nvSpPr>
        <p:spPr>
          <a:xfrm>
            <a:off x="5766772" y="1052494"/>
            <a:ext cx="2597400" cy="3532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9" name="Shape 29"/>
        <p:cNvGrpSpPr/>
        <p:nvPr/>
      </p:nvGrpSpPr>
      <p:grpSpPr>
        <a:xfrm>
          <a:off x="0" y="0"/>
          <a:ext cx="0" cy="0"/>
          <a:chOff x="0" y="0"/>
          <a:chExt cx="0" cy="0"/>
        </a:xfrm>
      </p:grpSpPr>
      <p:sp>
        <p:nvSpPr>
          <p:cNvPr id="30" name="Google Shape;30;p7"/>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2" name="Google Shape;32;p7"/>
          <p:cNvSpPr txBox="1"/>
          <p:nvPr>
            <p:ph idx="1" type="body"/>
          </p:nvPr>
        </p:nvSpPr>
        <p:spPr>
          <a:xfrm>
            <a:off x="1442950"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3" name="Google Shape;33;p7"/>
          <p:cNvSpPr txBox="1"/>
          <p:nvPr>
            <p:ph idx="2" type="body"/>
          </p:nvPr>
        </p:nvSpPr>
        <p:spPr>
          <a:xfrm>
            <a:off x="3790875"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4" name="Google Shape;34;p7"/>
          <p:cNvSpPr txBox="1"/>
          <p:nvPr>
            <p:ph idx="3" type="body"/>
          </p:nvPr>
        </p:nvSpPr>
        <p:spPr>
          <a:xfrm>
            <a:off x="6138800"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8"/>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9"/>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idx="1" type="body"/>
          </p:nvPr>
        </p:nvSpPr>
        <p:spPr>
          <a:xfrm>
            <a:off x="533400" y="4223925"/>
            <a:ext cx="2106600" cy="519600"/>
          </a:xfrm>
          <a:prstGeom prst="rect">
            <a:avLst/>
          </a:prstGeom>
          <a:ln cap="flat" cmpd="sng" w="76200">
            <a:solidFill>
              <a:srgbClr val="FF0000"/>
            </a:solidFill>
            <a:prstDash val="solid"/>
            <a:miter lim="8000"/>
            <a:headEnd len="sm" w="sm" type="none"/>
            <a:tailEnd len="sm" w="sm" type="none"/>
          </a:ln>
        </p:spPr>
        <p:txBody>
          <a:bodyPr anchorCtr="0" anchor="b" bIns="91425" lIns="91425" spcFirstLastPara="1" rIns="91425" wrap="square" tIns="91425">
            <a:noAutofit/>
          </a:bodyPr>
          <a:lstStyle>
            <a:lvl1pPr indent="-228600" lvl="0" marL="457200" rtl="0">
              <a:spcBef>
                <a:spcPts val="360"/>
              </a:spcBef>
              <a:spcAft>
                <a:spcPts val="0"/>
              </a:spcAft>
              <a:buSzPts val="1800"/>
              <a:buNone/>
              <a:defRPr sz="1800">
                <a:solidFill>
                  <a:srgbClr val="999999"/>
                </a:solidFill>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
        <p:nvSpPr>
          <p:cNvPr id="42" name="Google Shape;42;p10"/>
          <p:cNvSpPr/>
          <p:nvPr/>
        </p:nvSpPr>
        <p:spPr>
          <a:xfrm>
            <a:off x="759900" y="560700"/>
            <a:ext cx="76242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3400" y="400050"/>
            <a:ext cx="2106600" cy="981900"/>
          </a:xfrm>
          <a:prstGeom prst="rect">
            <a:avLst/>
          </a:prstGeom>
          <a:noFill/>
          <a:ln cap="flat" cmpd="sng" w="76200">
            <a:solidFill>
              <a:srgbClr val="FF0000"/>
            </a:solidFill>
            <a:prstDash val="solid"/>
            <a:miter lim="8000"/>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1pPr>
            <a:lvl2pPr lvl="1"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2pPr>
            <a:lvl3pPr lvl="2"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3pPr>
            <a:lvl4pPr lvl="3"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4pPr>
            <a:lvl5pPr lvl="4"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5pPr>
            <a:lvl6pPr lvl="5"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6pPr>
            <a:lvl7pPr lvl="6"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7pPr>
            <a:lvl8pPr lvl="7"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8pPr>
            <a:lvl9pPr lvl="8"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9pPr>
          </a:lstStyle>
          <a:p/>
        </p:txBody>
      </p:sp>
      <p:sp>
        <p:nvSpPr>
          <p:cNvPr id="7" name="Google Shape;7;p1"/>
          <p:cNvSpPr txBox="1"/>
          <p:nvPr>
            <p:ph idx="1" type="body"/>
          </p:nvPr>
        </p:nvSpPr>
        <p:spPr>
          <a:xfrm>
            <a:off x="3203050" y="903938"/>
            <a:ext cx="5185200" cy="3674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999999"/>
              </a:buClr>
              <a:buSzPts val="3000"/>
              <a:buFont typeface="Georgia"/>
              <a:buChar char="□"/>
              <a:defRPr sz="3000">
                <a:solidFill>
                  <a:srgbClr val="111111"/>
                </a:solidFill>
                <a:latin typeface="Georgia"/>
                <a:ea typeface="Georgia"/>
                <a:cs typeface="Georgia"/>
                <a:sym typeface="Georgia"/>
              </a:defRPr>
            </a:lvl1pPr>
            <a:lvl2pPr indent="-381000" lvl="1" marL="914400" rtl="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2pPr>
            <a:lvl3pPr indent="-381000" lvl="2" marL="1371600" rtl="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3pPr>
            <a:lvl4pPr indent="-342900" lvl="3" marL="18288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4pPr>
            <a:lvl5pPr indent="-342900" lvl="4" marL="22860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5pPr>
            <a:lvl6pPr indent="-342900" lvl="5" marL="27432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6pPr>
            <a:lvl7pPr indent="-342900" lvl="6" marL="32004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7pPr>
            <a:lvl8pPr indent="-342900" lvl="7" marL="36576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8pPr>
            <a:lvl9pPr indent="-342900" lvl="8" marL="41148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www.lung.org/our-initiatives/healthy-air/sota/city-rankings/states/district-of-columbia/district-of-columbia.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3.epa.gov/region1/airquality/voc.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pic>
        <p:nvPicPr>
          <p:cNvPr id="51" name="Google Shape;51;p12"/>
          <p:cNvPicPr preferRelativeResize="0"/>
          <p:nvPr/>
        </p:nvPicPr>
        <p:blipFill rotWithShape="1">
          <a:blip r:embed="rId3">
            <a:alphaModFix amt="24000"/>
          </a:blip>
          <a:srcRect b="34579" l="1471" r="2328" t="25491"/>
          <a:stretch/>
        </p:blipFill>
        <p:spPr>
          <a:xfrm>
            <a:off x="1166600" y="391175"/>
            <a:ext cx="7400526" cy="4007329"/>
          </a:xfrm>
          <a:prstGeom prst="rect">
            <a:avLst/>
          </a:prstGeom>
          <a:noFill/>
          <a:ln>
            <a:noFill/>
          </a:ln>
        </p:spPr>
      </p:pic>
      <p:pic>
        <p:nvPicPr>
          <p:cNvPr id="52" name="Google Shape;52;p12"/>
          <p:cNvPicPr preferRelativeResize="0"/>
          <p:nvPr/>
        </p:nvPicPr>
        <p:blipFill rotWithShape="1">
          <a:blip r:embed="rId4">
            <a:alphaModFix amt="21000"/>
          </a:blip>
          <a:srcRect b="23777" l="4093" r="3715" t="14797"/>
          <a:stretch/>
        </p:blipFill>
        <p:spPr>
          <a:xfrm>
            <a:off x="1182250" y="390150"/>
            <a:ext cx="7400526" cy="4007324"/>
          </a:xfrm>
          <a:prstGeom prst="rect">
            <a:avLst/>
          </a:prstGeom>
          <a:noFill/>
          <a:ln>
            <a:noFill/>
          </a:ln>
        </p:spPr>
      </p:pic>
      <p:sp>
        <p:nvSpPr>
          <p:cNvPr id="53" name="Google Shape;53;p12"/>
          <p:cNvSpPr txBox="1"/>
          <p:nvPr>
            <p:ph type="ctrTitle"/>
          </p:nvPr>
        </p:nvSpPr>
        <p:spPr>
          <a:xfrm>
            <a:off x="468925" y="1060100"/>
            <a:ext cx="7572300" cy="1941300"/>
          </a:xfrm>
          <a:prstGeom prst="rect">
            <a:avLst/>
          </a:prstGeom>
        </p:spPr>
        <p:txBody>
          <a:bodyPr anchorCtr="0" anchor="ctr" bIns="91425" lIns="91425" spcFirstLastPara="1" rIns="91425" wrap="square" tIns="91425">
            <a:noAutofit/>
          </a:bodyPr>
          <a:lstStyle/>
          <a:p>
            <a:pPr indent="0" lvl="0" marL="0" rtl="0" algn="l">
              <a:lnSpc>
                <a:spcPct val="115000"/>
              </a:lnSpc>
              <a:spcBef>
                <a:spcPts val="10"/>
              </a:spcBef>
              <a:spcAft>
                <a:spcPts val="0"/>
              </a:spcAft>
              <a:buNone/>
            </a:pPr>
            <a:r>
              <a:rPr b="1" lang="en" sz="3800"/>
              <a:t> Analysis of 2000-2010 </a:t>
            </a:r>
            <a:r>
              <a:rPr b="1" lang="en" sz="3800">
                <a:solidFill>
                  <a:srgbClr val="CC0000"/>
                </a:solidFill>
              </a:rPr>
              <a:t>Air</a:t>
            </a:r>
            <a:r>
              <a:rPr b="1" lang="en" sz="3800"/>
              <a:t> </a:t>
            </a:r>
            <a:endParaRPr b="1" sz="3800"/>
          </a:p>
          <a:p>
            <a:pPr indent="0" lvl="0" marL="0" rtl="0" algn="l">
              <a:lnSpc>
                <a:spcPct val="115000"/>
              </a:lnSpc>
              <a:spcBef>
                <a:spcPts val="0"/>
              </a:spcBef>
              <a:spcAft>
                <a:spcPts val="0"/>
              </a:spcAft>
              <a:buNone/>
            </a:pPr>
            <a:r>
              <a:rPr b="1" lang="en" sz="3800"/>
              <a:t> Quality Trends in </a:t>
            </a:r>
            <a:r>
              <a:rPr b="1" lang="en" sz="3800">
                <a:solidFill>
                  <a:srgbClr val="CC0000"/>
                </a:solidFill>
              </a:rPr>
              <a:t>DMV</a:t>
            </a:r>
            <a:r>
              <a:rPr b="1" lang="en" sz="3800"/>
              <a:t> Area</a:t>
            </a:r>
            <a:endParaRPr b="1" sz="3800"/>
          </a:p>
          <a:p>
            <a:pPr indent="0" lvl="0" marL="0" rtl="0" algn="l">
              <a:lnSpc>
                <a:spcPct val="115000"/>
              </a:lnSpc>
              <a:spcBef>
                <a:spcPts val="1000"/>
              </a:spcBef>
              <a:spcAft>
                <a:spcPts val="0"/>
              </a:spcAft>
              <a:buNone/>
            </a:pPr>
            <a:r>
              <a:rPr b="1" i="1" lang="en" sz="2000"/>
              <a:t>  February 29, 2020</a:t>
            </a:r>
            <a:endParaRPr b="1" i="1" sz="2000"/>
          </a:p>
        </p:txBody>
      </p:sp>
      <p:pic>
        <p:nvPicPr>
          <p:cNvPr id="54" name="Google Shape;54;p12"/>
          <p:cNvPicPr preferRelativeResize="0"/>
          <p:nvPr/>
        </p:nvPicPr>
        <p:blipFill rotWithShape="1">
          <a:blip r:embed="rId5">
            <a:alphaModFix/>
          </a:blip>
          <a:srcRect b="9227" l="0" r="0" t="15386"/>
          <a:stretch/>
        </p:blipFill>
        <p:spPr>
          <a:xfrm>
            <a:off x="8275650" y="4520300"/>
            <a:ext cx="868350" cy="623200"/>
          </a:xfrm>
          <a:prstGeom prst="rect">
            <a:avLst/>
          </a:prstGeom>
          <a:noFill/>
          <a:ln>
            <a:noFill/>
          </a:ln>
        </p:spPr>
      </p:pic>
      <p:sp>
        <p:nvSpPr>
          <p:cNvPr id="55" name="Google Shape;55;p12"/>
          <p:cNvSpPr txBox="1"/>
          <p:nvPr/>
        </p:nvSpPr>
        <p:spPr>
          <a:xfrm>
            <a:off x="1276075" y="3001400"/>
            <a:ext cx="6837600" cy="13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Roboto Slab Regular"/>
                <a:ea typeface="Roboto Slab Regular"/>
                <a:cs typeface="Roboto Slab Regular"/>
                <a:sym typeface="Roboto Slab Regular"/>
              </a:rPr>
              <a:t>Dataset: New Pollution (Level 5)</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Slab Regular"/>
                <a:ea typeface="Roboto Slab Regular"/>
                <a:cs typeface="Roboto Slab Regular"/>
                <a:sym typeface="Roboto Slab Regular"/>
              </a:rPr>
              <a:t>Team: DC20052</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None/>
            </a:pPr>
            <a:r>
              <a:rPr lang="en" sz="1800">
                <a:solidFill>
                  <a:srgbClr val="666666"/>
                </a:solidFill>
                <a:latin typeface="Roboto Slab Regular"/>
                <a:ea typeface="Roboto Slab Regular"/>
                <a:cs typeface="Roboto Slab Regular"/>
                <a:sym typeface="Roboto Slab Regular"/>
              </a:rPr>
              <a:t>Team Members: Nina Wang, Wanyun Yang, Bojing Fan</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None/>
            </a:pPr>
            <a:r>
              <a:rPr lang="en" sz="1800">
                <a:solidFill>
                  <a:schemeClr val="dk2"/>
                </a:solidFill>
                <a:latin typeface="Roboto Slab Regular"/>
                <a:ea typeface="Roboto Slab Regular"/>
                <a:cs typeface="Roboto Slab Regular"/>
                <a:sym typeface="Roboto Slab Regular"/>
              </a:rPr>
              <a:t>Mentor: Jennifer Chaffee</a:t>
            </a:r>
            <a:endParaRPr sz="1800">
              <a:solidFill>
                <a:srgbClr val="666666"/>
              </a:solidFill>
              <a:latin typeface="Roboto Slab Regular"/>
              <a:ea typeface="Roboto Slab Regular"/>
              <a:cs typeface="Roboto Slab Regular"/>
              <a:sym typeface="Roboto Slab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idx="1" type="subTitle"/>
          </p:nvPr>
        </p:nvSpPr>
        <p:spPr>
          <a:xfrm>
            <a:off x="311688" y="2451300"/>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Since our data has obvious seasonality, we tried Winter’s Method:</a:t>
            </a:r>
            <a:endParaRPr sz="1800"/>
          </a:p>
          <a:p>
            <a:pPr indent="0" lvl="0" marL="0" rtl="0" algn="ctr">
              <a:spcBef>
                <a:spcPts val="600"/>
              </a:spcBef>
              <a:spcAft>
                <a:spcPts val="0"/>
              </a:spcAft>
              <a:buNone/>
            </a:pPr>
            <a:r>
              <a:rPr lang="en" sz="1800"/>
              <a:t> 𝐹</a:t>
            </a:r>
            <a:r>
              <a:rPr lang="en" sz="1200"/>
              <a:t>𝑡+𝑛</a:t>
            </a:r>
            <a:r>
              <a:rPr lang="en" sz="1800"/>
              <a:t>=𝐿</a:t>
            </a:r>
            <a:r>
              <a:rPr lang="en" sz="1200"/>
              <a:t>𝑡</a:t>
            </a:r>
            <a:r>
              <a:rPr lang="en" sz="1800"/>
              <a:t>+𝑛𝑇</a:t>
            </a:r>
            <a:r>
              <a:rPr lang="en" sz="1200"/>
              <a:t>𝑡</a:t>
            </a:r>
            <a:r>
              <a:rPr lang="en" sz="1800"/>
              <a:t>𝑆</a:t>
            </a:r>
            <a:r>
              <a:rPr lang="en" sz="1200"/>
              <a:t>𝑡+𝑛</a:t>
            </a:r>
            <a:endParaRPr sz="1200"/>
          </a:p>
          <a:p>
            <a:pPr indent="0" lvl="0" marL="0" rtl="0" algn="ctr">
              <a:spcBef>
                <a:spcPts val="600"/>
              </a:spcBef>
              <a:spcAft>
                <a:spcPts val="0"/>
              </a:spcAft>
              <a:buNone/>
            </a:pPr>
            <a:r>
              <a:t/>
            </a:r>
            <a:endParaRPr/>
          </a:p>
        </p:txBody>
      </p:sp>
      <p:pic>
        <p:nvPicPr>
          <p:cNvPr id="130" name="Google Shape;130;p21"/>
          <p:cNvPicPr preferRelativeResize="0"/>
          <p:nvPr/>
        </p:nvPicPr>
        <p:blipFill>
          <a:blip r:embed="rId3">
            <a:alphaModFix/>
          </a:blip>
          <a:stretch>
            <a:fillRect/>
          </a:stretch>
        </p:blipFill>
        <p:spPr>
          <a:xfrm>
            <a:off x="3284563" y="3419050"/>
            <a:ext cx="2574874" cy="572700"/>
          </a:xfrm>
          <a:prstGeom prst="rect">
            <a:avLst/>
          </a:prstGeom>
          <a:noFill/>
          <a:ln>
            <a:noFill/>
          </a:ln>
        </p:spPr>
      </p:pic>
      <p:pic>
        <p:nvPicPr>
          <p:cNvPr id="131" name="Google Shape;131;p21"/>
          <p:cNvPicPr preferRelativeResize="0"/>
          <p:nvPr/>
        </p:nvPicPr>
        <p:blipFill>
          <a:blip r:embed="rId4">
            <a:alphaModFix/>
          </a:blip>
          <a:stretch>
            <a:fillRect/>
          </a:stretch>
        </p:blipFill>
        <p:spPr>
          <a:xfrm>
            <a:off x="3284576" y="4039788"/>
            <a:ext cx="2765350" cy="395812"/>
          </a:xfrm>
          <a:prstGeom prst="rect">
            <a:avLst/>
          </a:prstGeom>
          <a:noFill/>
          <a:ln>
            <a:noFill/>
          </a:ln>
        </p:spPr>
      </p:pic>
      <p:pic>
        <p:nvPicPr>
          <p:cNvPr id="132" name="Google Shape;132;p21"/>
          <p:cNvPicPr preferRelativeResize="0"/>
          <p:nvPr/>
        </p:nvPicPr>
        <p:blipFill rotWithShape="1">
          <a:blip r:embed="rId5">
            <a:alphaModFix/>
          </a:blip>
          <a:srcRect b="0" l="0" r="0" t="0"/>
          <a:stretch/>
        </p:blipFill>
        <p:spPr>
          <a:xfrm>
            <a:off x="3572025" y="4483650"/>
            <a:ext cx="1999931" cy="572700"/>
          </a:xfrm>
          <a:prstGeom prst="rect">
            <a:avLst/>
          </a:prstGeom>
          <a:noFill/>
          <a:ln>
            <a:noFill/>
          </a:ln>
        </p:spPr>
      </p:pic>
      <p:pic>
        <p:nvPicPr>
          <p:cNvPr id="133" name="Google Shape;133;p21"/>
          <p:cNvPicPr preferRelativeResize="0"/>
          <p:nvPr/>
        </p:nvPicPr>
        <p:blipFill rotWithShape="1">
          <a:blip r:embed="rId6">
            <a:alphaModFix/>
          </a:blip>
          <a:srcRect b="4689" l="0" r="0" t="0"/>
          <a:stretch/>
        </p:blipFill>
        <p:spPr>
          <a:xfrm>
            <a:off x="0" y="-1"/>
            <a:ext cx="9144000" cy="245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0" y="0"/>
            <a:ext cx="7974017" cy="5143500"/>
          </a:xfrm>
          <a:prstGeom prst="rect">
            <a:avLst/>
          </a:prstGeom>
          <a:noFill/>
          <a:ln>
            <a:noFill/>
          </a:ln>
        </p:spPr>
      </p:pic>
      <p:pic>
        <p:nvPicPr>
          <p:cNvPr id="139" name="Google Shape;139;p22"/>
          <p:cNvPicPr preferRelativeResize="0"/>
          <p:nvPr/>
        </p:nvPicPr>
        <p:blipFill>
          <a:blip r:embed="rId4">
            <a:alphaModFix/>
          </a:blip>
          <a:stretch>
            <a:fillRect/>
          </a:stretch>
        </p:blipFill>
        <p:spPr>
          <a:xfrm>
            <a:off x="5602775" y="0"/>
            <a:ext cx="3541225" cy="138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45" name="Google Shape;145;p23"/>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Sulfur Dioxide</a:t>
            </a:r>
            <a:endParaRPr b="1" sz="2600">
              <a:solidFill>
                <a:srgbClr val="000000"/>
              </a:solidFill>
            </a:endParaRPr>
          </a:p>
        </p:txBody>
      </p:sp>
      <p:pic>
        <p:nvPicPr>
          <p:cNvPr id="146" name="Google Shape;146;p23"/>
          <p:cNvPicPr preferRelativeResize="0"/>
          <p:nvPr/>
        </p:nvPicPr>
        <p:blipFill rotWithShape="1">
          <a:blip r:embed="rId3">
            <a:alphaModFix/>
          </a:blip>
          <a:srcRect b="0" l="45593" r="0" t="0"/>
          <a:stretch/>
        </p:blipFill>
        <p:spPr>
          <a:xfrm>
            <a:off x="7184650" y="2294013"/>
            <a:ext cx="1632326" cy="1872825"/>
          </a:xfrm>
          <a:prstGeom prst="rect">
            <a:avLst/>
          </a:prstGeom>
          <a:noFill/>
          <a:ln>
            <a:noFill/>
          </a:ln>
        </p:spPr>
      </p:pic>
      <p:pic>
        <p:nvPicPr>
          <p:cNvPr id="147" name="Google Shape;147;p23"/>
          <p:cNvPicPr preferRelativeResize="0"/>
          <p:nvPr/>
        </p:nvPicPr>
        <p:blipFill rotWithShape="1">
          <a:blip r:embed="rId4">
            <a:alphaModFix/>
          </a:blip>
          <a:srcRect b="0" l="12157" r="0" t="16079"/>
          <a:stretch/>
        </p:blipFill>
        <p:spPr>
          <a:xfrm>
            <a:off x="7184650" y="1052475"/>
            <a:ext cx="2066400" cy="1204400"/>
          </a:xfrm>
          <a:prstGeom prst="rect">
            <a:avLst/>
          </a:prstGeom>
          <a:noFill/>
          <a:ln>
            <a:noFill/>
          </a:ln>
        </p:spPr>
      </p:pic>
      <p:pic>
        <p:nvPicPr>
          <p:cNvPr id="148" name="Google Shape;148;p23"/>
          <p:cNvPicPr preferRelativeResize="0"/>
          <p:nvPr/>
        </p:nvPicPr>
        <p:blipFill>
          <a:blip r:embed="rId5">
            <a:alphaModFix/>
          </a:blip>
          <a:stretch>
            <a:fillRect/>
          </a:stretch>
        </p:blipFill>
        <p:spPr>
          <a:xfrm>
            <a:off x="192075" y="948527"/>
            <a:ext cx="6992575" cy="4120236"/>
          </a:xfrm>
          <a:prstGeom prst="rect">
            <a:avLst/>
          </a:prstGeom>
          <a:noFill/>
          <a:ln>
            <a:noFill/>
          </a:ln>
        </p:spPr>
      </p:pic>
      <p:pic>
        <p:nvPicPr>
          <p:cNvPr id="149" name="Google Shape;149;p23"/>
          <p:cNvPicPr preferRelativeResize="0"/>
          <p:nvPr/>
        </p:nvPicPr>
        <p:blipFill>
          <a:blip r:embed="rId6">
            <a:alphaModFix/>
          </a:blip>
          <a:stretch>
            <a:fillRect/>
          </a:stretch>
        </p:blipFill>
        <p:spPr>
          <a:xfrm>
            <a:off x="6465425" y="1188200"/>
            <a:ext cx="620300" cy="34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blip>
          <a:stretch>
            <a:fillRect/>
          </a:stretch>
        </p:blipFill>
        <p:spPr>
          <a:xfrm>
            <a:off x="0" y="0"/>
            <a:ext cx="7999866" cy="5143500"/>
          </a:xfrm>
          <a:prstGeom prst="rect">
            <a:avLst/>
          </a:prstGeom>
          <a:noFill/>
          <a:ln>
            <a:noFill/>
          </a:ln>
        </p:spPr>
      </p:pic>
      <p:pic>
        <p:nvPicPr>
          <p:cNvPr id="155" name="Google Shape;155;p24"/>
          <p:cNvPicPr preferRelativeResize="0"/>
          <p:nvPr/>
        </p:nvPicPr>
        <p:blipFill>
          <a:blip r:embed="rId4">
            <a:alphaModFix/>
          </a:blip>
          <a:stretch>
            <a:fillRect/>
          </a:stretch>
        </p:blipFill>
        <p:spPr>
          <a:xfrm>
            <a:off x="5623875" y="0"/>
            <a:ext cx="3520125" cy="1579400"/>
          </a:xfrm>
          <a:prstGeom prst="rect">
            <a:avLst/>
          </a:prstGeom>
          <a:noFill/>
          <a:ln>
            <a:noFill/>
          </a:ln>
        </p:spPr>
      </p:pic>
      <p:cxnSp>
        <p:nvCxnSpPr>
          <p:cNvPr id="156" name="Google Shape;156;p24"/>
          <p:cNvCxnSpPr/>
          <p:nvPr/>
        </p:nvCxnSpPr>
        <p:spPr>
          <a:xfrm>
            <a:off x="8258075" y="1583975"/>
            <a:ext cx="658500" cy="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24"/>
          <p:cNvSpPr txBox="1"/>
          <p:nvPr/>
        </p:nvSpPr>
        <p:spPr>
          <a:xfrm>
            <a:off x="7822025" y="1588550"/>
            <a:ext cx="1530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Georgia"/>
                <a:ea typeface="Georgia"/>
                <a:cs typeface="Georgia"/>
                <a:sym typeface="Georgia"/>
              </a:rPr>
              <a:t>Relatively big</a:t>
            </a:r>
            <a:endParaRPr>
              <a:solidFill>
                <a:srgbClr val="FF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63" name="Google Shape;163;p25"/>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Nitrogen Dioxide</a:t>
            </a:r>
            <a:endParaRPr b="1" sz="2600">
              <a:solidFill>
                <a:srgbClr val="000000"/>
              </a:solidFill>
            </a:endParaRPr>
          </a:p>
        </p:txBody>
      </p:sp>
      <p:pic>
        <p:nvPicPr>
          <p:cNvPr id="164" name="Google Shape;164;p25"/>
          <p:cNvPicPr preferRelativeResize="0"/>
          <p:nvPr/>
        </p:nvPicPr>
        <p:blipFill rotWithShape="1">
          <a:blip r:embed="rId3">
            <a:alphaModFix/>
          </a:blip>
          <a:srcRect b="0" l="12157" r="0" t="16079"/>
          <a:stretch/>
        </p:blipFill>
        <p:spPr>
          <a:xfrm>
            <a:off x="7152250" y="878625"/>
            <a:ext cx="2066400" cy="1204400"/>
          </a:xfrm>
          <a:prstGeom prst="rect">
            <a:avLst/>
          </a:prstGeom>
          <a:noFill/>
          <a:ln>
            <a:noFill/>
          </a:ln>
        </p:spPr>
      </p:pic>
      <p:pic>
        <p:nvPicPr>
          <p:cNvPr id="165" name="Google Shape;165;p25"/>
          <p:cNvPicPr preferRelativeResize="0"/>
          <p:nvPr/>
        </p:nvPicPr>
        <p:blipFill rotWithShape="1">
          <a:blip r:embed="rId4">
            <a:alphaModFix/>
          </a:blip>
          <a:srcRect b="0" l="41088" r="-5663" t="0"/>
          <a:stretch/>
        </p:blipFill>
        <p:spPr>
          <a:xfrm>
            <a:off x="7152250" y="2083037"/>
            <a:ext cx="1961850" cy="1827438"/>
          </a:xfrm>
          <a:prstGeom prst="rect">
            <a:avLst/>
          </a:prstGeom>
          <a:noFill/>
          <a:ln>
            <a:noFill/>
          </a:ln>
        </p:spPr>
      </p:pic>
      <p:pic>
        <p:nvPicPr>
          <p:cNvPr id="166" name="Google Shape;166;p25"/>
          <p:cNvPicPr preferRelativeResize="0"/>
          <p:nvPr/>
        </p:nvPicPr>
        <p:blipFill>
          <a:blip r:embed="rId5">
            <a:alphaModFix/>
          </a:blip>
          <a:stretch>
            <a:fillRect/>
          </a:stretch>
        </p:blipFill>
        <p:spPr>
          <a:xfrm>
            <a:off x="150275" y="878613"/>
            <a:ext cx="7001976" cy="4125775"/>
          </a:xfrm>
          <a:prstGeom prst="rect">
            <a:avLst/>
          </a:prstGeom>
          <a:noFill/>
          <a:ln>
            <a:noFill/>
          </a:ln>
        </p:spPr>
      </p:pic>
      <p:pic>
        <p:nvPicPr>
          <p:cNvPr id="167" name="Google Shape;167;p25"/>
          <p:cNvPicPr preferRelativeResize="0"/>
          <p:nvPr/>
        </p:nvPicPr>
        <p:blipFill>
          <a:blip r:embed="rId6">
            <a:alphaModFix/>
          </a:blip>
          <a:stretch>
            <a:fillRect/>
          </a:stretch>
        </p:blipFill>
        <p:spPr>
          <a:xfrm>
            <a:off x="6440425" y="1115250"/>
            <a:ext cx="622100" cy="34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0" y="-29075"/>
            <a:ext cx="8101050" cy="5143500"/>
          </a:xfrm>
          <a:prstGeom prst="rect">
            <a:avLst/>
          </a:prstGeom>
          <a:noFill/>
          <a:ln>
            <a:noFill/>
          </a:ln>
        </p:spPr>
      </p:pic>
      <p:pic>
        <p:nvPicPr>
          <p:cNvPr id="173" name="Google Shape;173;p26"/>
          <p:cNvPicPr preferRelativeResize="0"/>
          <p:nvPr/>
        </p:nvPicPr>
        <p:blipFill>
          <a:blip r:embed="rId4">
            <a:alphaModFix/>
          </a:blip>
          <a:stretch>
            <a:fillRect/>
          </a:stretch>
        </p:blipFill>
        <p:spPr>
          <a:xfrm>
            <a:off x="5781663" y="-12"/>
            <a:ext cx="3362325" cy="1476375"/>
          </a:xfrm>
          <a:prstGeom prst="rect">
            <a:avLst/>
          </a:prstGeom>
          <a:noFill/>
          <a:ln>
            <a:noFill/>
          </a:ln>
        </p:spPr>
      </p:pic>
      <p:cxnSp>
        <p:nvCxnSpPr>
          <p:cNvPr id="174" name="Google Shape;174;p26"/>
          <p:cNvCxnSpPr>
            <a:stCxn id="173" idx="2"/>
          </p:cNvCxnSpPr>
          <p:nvPr/>
        </p:nvCxnSpPr>
        <p:spPr>
          <a:xfrm flipH="1" rot="10800000">
            <a:off x="7462825" y="1471263"/>
            <a:ext cx="1293600" cy="51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6"/>
          <p:cNvSpPr txBox="1"/>
          <p:nvPr/>
        </p:nvSpPr>
        <p:spPr>
          <a:xfrm>
            <a:off x="7724150" y="1560250"/>
            <a:ext cx="11214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Georgia"/>
                <a:ea typeface="Georgia"/>
                <a:cs typeface="Georgia"/>
                <a:sym typeface="Georgia"/>
              </a:rPr>
              <a:t>Small</a:t>
            </a:r>
            <a:endParaRPr>
              <a:solidFill>
                <a:srgbClr val="FF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81" name="Google Shape;181;p27"/>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Ozone</a:t>
            </a:r>
            <a:endParaRPr b="1" sz="2600">
              <a:solidFill>
                <a:srgbClr val="000000"/>
              </a:solidFill>
            </a:endParaRPr>
          </a:p>
        </p:txBody>
      </p:sp>
      <p:pic>
        <p:nvPicPr>
          <p:cNvPr id="182" name="Google Shape;182;p27"/>
          <p:cNvPicPr preferRelativeResize="0"/>
          <p:nvPr/>
        </p:nvPicPr>
        <p:blipFill rotWithShape="1">
          <a:blip r:embed="rId3">
            <a:alphaModFix/>
          </a:blip>
          <a:srcRect b="0" l="12157" r="0" t="16079"/>
          <a:stretch/>
        </p:blipFill>
        <p:spPr>
          <a:xfrm>
            <a:off x="7116550" y="958625"/>
            <a:ext cx="2066450" cy="1204425"/>
          </a:xfrm>
          <a:prstGeom prst="rect">
            <a:avLst/>
          </a:prstGeom>
          <a:noFill/>
          <a:ln>
            <a:noFill/>
          </a:ln>
        </p:spPr>
      </p:pic>
      <p:pic>
        <p:nvPicPr>
          <p:cNvPr id="183" name="Google Shape;183;p27"/>
          <p:cNvPicPr preferRelativeResize="0"/>
          <p:nvPr/>
        </p:nvPicPr>
        <p:blipFill rotWithShape="1">
          <a:blip r:embed="rId4">
            <a:alphaModFix/>
          </a:blip>
          <a:srcRect b="0" l="33404" r="0" t="11808"/>
          <a:stretch/>
        </p:blipFill>
        <p:spPr>
          <a:xfrm>
            <a:off x="7155550" y="2173988"/>
            <a:ext cx="1988450" cy="1544699"/>
          </a:xfrm>
          <a:prstGeom prst="rect">
            <a:avLst/>
          </a:prstGeom>
          <a:noFill/>
          <a:ln>
            <a:noFill/>
          </a:ln>
        </p:spPr>
      </p:pic>
      <p:pic>
        <p:nvPicPr>
          <p:cNvPr id="184" name="Google Shape;184;p27"/>
          <p:cNvPicPr preferRelativeResize="0"/>
          <p:nvPr/>
        </p:nvPicPr>
        <p:blipFill>
          <a:blip r:embed="rId5">
            <a:alphaModFix/>
          </a:blip>
          <a:stretch>
            <a:fillRect/>
          </a:stretch>
        </p:blipFill>
        <p:spPr>
          <a:xfrm>
            <a:off x="152400" y="896088"/>
            <a:ext cx="7003149" cy="4100481"/>
          </a:xfrm>
          <a:prstGeom prst="rect">
            <a:avLst/>
          </a:prstGeom>
          <a:noFill/>
          <a:ln>
            <a:noFill/>
          </a:ln>
        </p:spPr>
      </p:pic>
      <p:cxnSp>
        <p:nvCxnSpPr>
          <p:cNvPr id="185" name="Google Shape;185;p27"/>
          <p:cNvCxnSpPr/>
          <p:nvPr/>
        </p:nvCxnSpPr>
        <p:spPr>
          <a:xfrm>
            <a:off x="499450" y="3225613"/>
            <a:ext cx="6617100" cy="9600"/>
          </a:xfrm>
          <a:prstGeom prst="straightConnector1">
            <a:avLst/>
          </a:prstGeom>
          <a:noFill/>
          <a:ln cap="flat" cmpd="sng" w="28575">
            <a:solidFill>
              <a:srgbClr val="00FF00"/>
            </a:solidFill>
            <a:prstDash val="solid"/>
            <a:round/>
            <a:headEnd len="med" w="med" type="none"/>
            <a:tailEnd len="med" w="med" type="none"/>
          </a:ln>
        </p:spPr>
      </p:cxnSp>
      <p:cxnSp>
        <p:nvCxnSpPr>
          <p:cNvPr id="186" name="Google Shape;186;p27"/>
          <p:cNvCxnSpPr/>
          <p:nvPr/>
        </p:nvCxnSpPr>
        <p:spPr>
          <a:xfrm flipH="1">
            <a:off x="2544900" y="1761950"/>
            <a:ext cx="302700" cy="7119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7"/>
          <p:cNvSpPr txBox="1"/>
          <p:nvPr/>
        </p:nvSpPr>
        <p:spPr>
          <a:xfrm>
            <a:off x="2812025" y="1477200"/>
            <a:ext cx="9612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Drop</a:t>
            </a:r>
            <a:endParaRPr>
              <a:latin typeface="Georgia"/>
              <a:ea typeface="Georgia"/>
              <a:cs typeface="Georgia"/>
              <a:sym typeface="Georgia"/>
            </a:endParaRPr>
          </a:p>
        </p:txBody>
      </p:sp>
      <p:sp>
        <p:nvSpPr>
          <p:cNvPr id="188" name="Google Shape;188;p27"/>
          <p:cNvSpPr txBox="1"/>
          <p:nvPr/>
        </p:nvSpPr>
        <p:spPr>
          <a:xfrm>
            <a:off x="5771125" y="-15300"/>
            <a:ext cx="15300" cy="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p:txBody>
      </p:sp>
      <p:sp>
        <p:nvSpPr>
          <p:cNvPr id="189" name="Google Shape;189;p27"/>
          <p:cNvSpPr txBox="1"/>
          <p:nvPr/>
        </p:nvSpPr>
        <p:spPr>
          <a:xfrm>
            <a:off x="6801700" y="559450"/>
            <a:ext cx="73452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p:txBody>
      </p:sp>
      <p:pic>
        <p:nvPicPr>
          <p:cNvPr id="190" name="Google Shape;190;p27"/>
          <p:cNvPicPr preferRelativeResize="0"/>
          <p:nvPr/>
        </p:nvPicPr>
        <p:blipFill>
          <a:blip r:embed="rId6">
            <a:alphaModFix/>
          </a:blip>
          <a:stretch>
            <a:fillRect/>
          </a:stretch>
        </p:blipFill>
        <p:spPr>
          <a:xfrm>
            <a:off x="6430650" y="1131550"/>
            <a:ext cx="616543" cy="345650"/>
          </a:xfrm>
          <a:prstGeom prst="rect">
            <a:avLst/>
          </a:prstGeom>
          <a:noFill/>
          <a:ln>
            <a:noFill/>
          </a:ln>
        </p:spPr>
      </p:pic>
      <p:sp>
        <p:nvSpPr>
          <p:cNvPr id="191" name="Google Shape;191;p27"/>
          <p:cNvSpPr txBox="1"/>
          <p:nvPr/>
        </p:nvSpPr>
        <p:spPr>
          <a:xfrm>
            <a:off x="3613800" y="1104688"/>
            <a:ext cx="2958600" cy="912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EPA reclassified the Metropolitan Washington area as </a:t>
            </a:r>
            <a:r>
              <a:rPr lang="en" sz="1200">
                <a:solidFill>
                  <a:schemeClr val="dk1"/>
                </a:solidFill>
                <a:highlight>
                  <a:srgbClr val="FFFF00"/>
                </a:highlight>
                <a:latin typeface="Times New Roman"/>
                <a:ea typeface="Times New Roman"/>
                <a:cs typeface="Times New Roman"/>
                <a:sym typeface="Times New Roman"/>
              </a:rPr>
              <a:t>a severe nonattainment area</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=&gt; More regulations over air pollution issue</a:t>
            </a:r>
            <a:endParaRPr sz="12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0" y="0"/>
            <a:ext cx="7957694" cy="5143500"/>
          </a:xfrm>
          <a:prstGeom prst="rect">
            <a:avLst/>
          </a:prstGeom>
          <a:noFill/>
          <a:ln>
            <a:noFill/>
          </a:ln>
        </p:spPr>
      </p:pic>
      <p:pic>
        <p:nvPicPr>
          <p:cNvPr id="197" name="Google Shape;197;p28"/>
          <p:cNvPicPr preferRelativeResize="0"/>
          <p:nvPr/>
        </p:nvPicPr>
        <p:blipFill>
          <a:blip r:embed="rId4">
            <a:alphaModFix/>
          </a:blip>
          <a:stretch>
            <a:fillRect/>
          </a:stretch>
        </p:blipFill>
        <p:spPr>
          <a:xfrm>
            <a:off x="5601014" y="0"/>
            <a:ext cx="3542986" cy="138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idx="4294967295" type="title"/>
          </p:nvPr>
        </p:nvSpPr>
        <p:spPr>
          <a:xfrm>
            <a:off x="311700" y="1074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Time Series Analysis II</a:t>
            </a:r>
            <a:endParaRPr b="1" sz="2600">
              <a:solidFill>
                <a:srgbClr val="000000"/>
              </a:solidFill>
            </a:endParaRPr>
          </a:p>
        </p:txBody>
      </p:sp>
      <p:pic>
        <p:nvPicPr>
          <p:cNvPr id="203" name="Google Shape;203;p29"/>
          <p:cNvPicPr preferRelativeResize="0"/>
          <p:nvPr/>
        </p:nvPicPr>
        <p:blipFill>
          <a:blip r:embed="rId3">
            <a:alphaModFix/>
          </a:blip>
          <a:stretch>
            <a:fillRect/>
          </a:stretch>
        </p:blipFill>
        <p:spPr>
          <a:xfrm>
            <a:off x="152400" y="2053575"/>
            <a:ext cx="8839198" cy="16845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1435475" y="44925"/>
            <a:ext cx="6217850" cy="5053649"/>
          </a:xfrm>
          <a:prstGeom prst="rect">
            <a:avLst/>
          </a:prstGeom>
          <a:noFill/>
          <a:ln>
            <a:noFill/>
          </a:ln>
        </p:spPr>
      </p:pic>
      <p:sp>
        <p:nvSpPr>
          <p:cNvPr id="209" name="Google Shape;209;p30"/>
          <p:cNvSpPr/>
          <p:nvPr/>
        </p:nvSpPr>
        <p:spPr>
          <a:xfrm>
            <a:off x="1360625" y="1540050"/>
            <a:ext cx="6459300" cy="9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152400" y="1154338"/>
            <a:ext cx="8839199" cy="2527771"/>
          </a:xfrm>
          <a:prstGeom prst="rect">
            <a:avLst/>
          </a:prstGeom>
          <a:noFill/>
          <a:ln>
            <a:noFill/>
          </a:ln>
        </p:spPr>
      </p:pic>
      <p:sp>
        <p:nvSpPr>
          <p:cNvPr id="61" name="Google Shape;61;p13"/>
          <p:cNvSpPr txBox="1"/>
          <p:nvPr/>
        </p:nvSpPr>
        <p:spPr>
          <a:xfrm>
            <a:off x="168725" y="4446025"/>
            <a:ext cx="8587500" cy="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Georgia"/>
                <a:ea typeface="Georgia"/>
                <a:cs typeface="Georgia"/>
                <a:sym typeface="Georgia"/>
              </a:rPr>
              <a:t>Source: Picture from </a:t>
            </a:r>
            <a:r>
              <a:rPr lang="en">
                <a:solidFill>
                  <a:srgbClr val="999999"/>
                </a:solidFill>
                <a:latin typeface="Georgia"/>
                <a:ea typeface="Georgia"/>
                <a:cs typeface="Georgia"/>
                <a:sym typeface="Georgia"/>
              </a:rPr>
              <a:t>American</a:t>
            </a:r>
            <a:r>
              <a:rPr lang="en">
                <a:solidFill>
                  <a:srgbClr val="999999"/>
                </a:solidFill>
                <a:latin typeface="Georgia"/>
                <a:ea typeface="Georgia"/>
                <a:cs typeface="Georgia"/>
                <a:sym typeface="Georgia"/>
              </a:rPr>
              <a:t> Lung Association (2020) </a:t>
            </a:r>
            <a:r>
              <a:rPr lang="en" sz="1100" u="sng">
                <a:solidFill>
                  <a:srgbClr val="999999"/>
                </a:solidFill>
                <a:hlinkClick r:id="rId4"/>
              </a:rPr>
              <a:t>https://www.lung.org/our-initiatives/healthy-air/sota/city-rankings/states/district-of-columbia/district-of-columbia.html</a:t>
            </a:r>
            <a:r>
              <a:rPr lang="en">
                <a:solidFill>
                  <a:srgbClr val="999999"/>
                </a:solidFill>
                <a:latin typeface="Georgia"/>
                <a:ea typeface="Georgia"/>
                <a:cs typeface="Georgia"/>
                <a:sym typeface="Georgia"/>
              </a:rPr>
              <a:t> </a:t>
            </a:r>
            <a:endParaRPr>
              <a:solidFill>
                <a:srgbClr val="999999"/>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465825" y="302325"/>
            <a:ext cx="26724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Model outcomes</a:t>
            </a:r>
            <a:endParaRPr b="1">
              <a:solidFill>
                <a:srgbClr val="000000"/>
              </a:solidFill>
            </a:endParaRPr>
          </a:p>
        </p:txBody>
      </p:sp>
      <p:sp>
        <p:nvSpPr>
          <p:cNvPr id="215" name="Google Shape;215;p31"/>
          <p:cNvSpPr txBox="1"/>
          <p:nvPr/>
        </p:nvSpPr>
        <p:spPr>
          <a:xfrm>
            <a:off x="3205975" y="354675"/>
            <a:ext cx="47235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Semi-log model of Ozone (Adj R</a:t>
            </a:r>
            <a:r>
              <a:rPr baseline="30000" lang="en" sz="1800">
                <a:latin typeface="Georgia"/>
                <a:ea typeface="Georgia"/>
                <a:cs typeface="Georgia"/>
                <a:sym typeface="Georgia"/>
              </a:rPr>
              <a:t>2</a:t>
            </a:r>
            <a:r>
              <a:rPr lang="en" sz="1800">
                <a:latin typeface="Georgia"/>
                <a:ea typeface="Georgia"/>
                <a:cs typeface="Georgia"/>
                <a:sym typeface="Georgia"/>
              </a:rPr>
              <a:t>:0.3795)</a:t>
            </a:r>
            <a:endParaRPr sz="1800">
              <a:latin typeface="Georgia"/>
              <a:ea typeface="Georgia"/>
              <a:cs typeface="Georgia"/>
              <a:sym typeface="Georgia"/>
            </a:endParaRPr>
          </a:p>
        </p:txBody>
      </p:sp>
      <p:graphicFrame>
        <p:nvGraphicFramePr>
          <p:cNvPr id="216" name="Google Shape;216;p31"/>
          <p:cNvGraphicFramePr/>
          <p:nvPr/>
        </p:nvGraphicFramePr>
        <p:xfrm>
          <a:off x="1231100" y="988400"/>
          <a:ext cx="3000000" cy="3000000"/>
        </p:xfrm>
        <a:graphic>
          <a:graphicData uri="http://schemas.openxmlformats.org/drawingml/2006/table">
            <a:tbl>
              <a:tblPr>
                <a:noFill/>
                <a:tableStyleId>{115D104B-FC59-4841-A4FC-AF3F3DF81D67}</a:tableStyleId>
              </a:tblPr>
              <a:tblGrid>
                <a:gridCol w="2176400"/>
                <a:gridCol w="5223325"/>
              </a:tblGrid>
              <a:tr h="450775">
                <a:tc>
                  <a:txBody>
                    <a:bodyPr/>
                    <a:lstStyle/>
                    <a:p>
                      <a:pPr indent="0" lvl="0" marL="0" rtl="0" algn="ctr">
                        <a:spcBef>
                          <a:spcPts val="0"/>
                        </a:spcBef>
                        <a:spcAft>
                          <a:spcPts val="0"/>
                        </a:spcAft>
                        <a:buNone/>
                      </a:pPr>
                      <a:r>
                        <a:rPr b="1" lang="en">
                          <a:latin typeface="Georgia"/>
                          <a:ea typeface="Georgia"/>
                          <a:cs typeface="Georgia"/>
                          <a:sym typeface="Georgia"/>
                        </a:rPr>
                        <a:t>Significant factors</a:t>
                      </a:r>
                      <a:endParaRPr b="1">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Georgia"/>
                          <a:ea typeface="Georgia"/>
                          <a:cs typeface="Georgia"/>
                          <a:sym typeface="Georgia"/>
                        </a:rPr>
                        <a:t>Interpretation</a:t>
                      </a:r>
                      <a:endParaRPr b="1">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468775">
                <a:tc>
                  <a:txBody>
                    <a:bodyPr/>
                    <a:lstStyle/>
                    <a:p>
                      <a:pPr indent="0" lvl="0" marL="0" rtl="0" algn="ctr">
                        <a:spcBef>
                          <a:spcPts val="0"/>
                        </a:spcBef>
                        <a:spcAft>
                          <a:spcPts val="0"/>
                        </a:spcAft>
                        <a:buNone/>
                      </a:pPr>
                      <a:r>
                        <a:rPr lang="en">
                          <a:latin typeface="Georgia"/>
                          <a:ea typeface="Georgia"/>
                          <a:cs typeface="Georgia"/>
                          <a:sym typeface="Georgia"/>
                        </a:rPr>
                        <a:t>State.Code</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VA (3.45941) &gt; MD (1.49926)&gt; DC</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Season</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Summer &gt; Spring &gt; Autumn &gt; Winter</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Daytimes</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Morning &gt; Afternoon &gt; Evening &gt; Night</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CO</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(0.26661)</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NO2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(0.27092)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SO2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(0.06627)</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Wind Speed</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AA84F"/>
                          </a:solidFill>
                          <a:latin typeface="Georgia"/>
                          <a:ea typeface="Georgia"/>
                          <a:cs typeface="Georgia"/>
                          <a:sym typeface="Georgia"/>
                        </a:rPr>
                        <a:t>Negative</a:t>
                      </a:r>
                      <a:r>
                        <a:rPr lang="en">
                          <a:latin typeface="Georgia"/>
                          <a:ea typeface="Georgia"/>
                          <a:cs typeface="Georgia"/>
                          <a:sym typeface="Georgia"/>
                        </a:rPr>
                        <a:t> Correlation (-0.09780)</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nvSpPr>
        <p:spPr>
          <a:xfrm>
            <a:off x="1827750" y="4026350"/>
            <a:ext cx="5488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Reduce VOC (Volatile Organic Compounds)</a:t>
            </a:r>
            <a:endParaRPr b="1" sz="1800">
              <a:latin typeface="Georgia"/>
              <a:ea typeface="Georgia"/>
              <a:cs typeface="Georgia"/>
              <a:sym typeface="Georgia"/>
            </a:endParaRPr>
          </a:p>
          <a:p>
            <a:pPr indent="0" lvl="0" marL="0" rtl="0" algn="l">
              <a:spcBef>
                <a:spcPts val="0"/>
              </a:spcBef>
              <a:spcAft>
                <a:spcPts val="0"/>
              </a:spcAft>
              <a:buNone/>
            </a:pPr>
            <a:r>
              <a:t/>
            </a:r>
            <a:endParaRPr b="1" sz="1800">
              <a:latin typeface="Georgia"/>
              <a:ea typeface="Georgia"/>
              <a:cs typeface="Georgia"/>
              <a:sym typeface="Georgia"/>
            </a:endParaRPr>
          </a:p>
        </p:txBody>
      </p:sp>
      <p:sp>
        <p:nvSpPr>
          <p:cNvPr id="222" name="Google Shape;222;p32"/>
          <p:cNvSpPr txBox="1"/>
          <p:nvPr/>
        </p:nvSpPr>
        <p:spPr>
          <a:xfrm>
            <a:off x="1255100" y="900675"/>
            <a:ext cx="6643800" cy="7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Georgia"/>
                <a:ea typeface="Georgia"/>
                <a:cs typeface="Georgia"/>
                <a:sym typeface="Georgia"/>
              </a:rPr>
              <a:t>NOx</a:t>
            </a:r>
            <a:r>
              <a:rPr lang="en">
                <a:latin typeface="Georgia"/>
                <a:ea typeface="Georgia"/>
                <a:cs typeface="Georgia"/>
                <a:sym typeface="Georgia"/>
              </a:rPr>
              <a:t> ❌ 		</a:t>
            </a:r>
            <a:r>
              <a:rPr lang="en" sz="2400">
                <a:latin typeface="Georgia"/>
                <a:ea typeface="Georgia"/>
                <a:cs typeface="Georgia"/>
                <a:sym typeface="Georgia"/>
              </a:rPr>
              <a:t>+</a:t>
            </a:r>
            <a:r>
              <a:rPr lang="en">
                <a:latin typeface="Georgia"/>
                <a:ea typeface="Georgia"/>
                <a:cs typeface="Georgia"/>
                <a:sym typeface="Georgia"/>
              </a:rPr>
              <a:t>	        </a:t>
            </a:r>
            <a:r>
              <a:rPr lang="en" sz="2400">
                <a:latin typeface="Georgia"/>
                <a:ea typeface="Georgia"/>
                <a:cs typeface="Georgia"/>
                <a:sym typeface="Georgia"/>
              </a:rPr>
              <a:t>Sunlight</a:t>
            </a:r>
            <a:r>
              <a:rPr lang="en">
                <a:latin typeface="Georgia"/>
                <a:ea typeface="Georgia"/>
                <a:cs typeface="Georgia"/>
                <a:sym typeface="Georgia"/>
              </a:rPr>
              <a:t> ❌		</a:t>
            </a:r>
            <a:r>
              <a:rPr lang="en" sz="2400">
                <a:latin typeface="Georgia"/>
                <a:ea typeface="Georgia"/>
                <a:cs typeface="Georgia"/>
                <a:sym typeface="Georgia"/>
              </a:rPr>
              <a:t>+ </a:t>
            </a:r>
            <a:r>
              <a:rPr lang="en">
                <a:latin typeface="Georgia"/>
                <a:ea typeface="Georgia"/>
                <a:cs typeface="Georgia"/>
                <a:sym typeface="Georgia"/>
              </a:rPr>
              <a:t>	    </a:t>
            </a:r>
            <a:r>
              <a:rPr lang="en" sz="2400">
                <a:latin typeface="Georgia"/>
                <a:ea typeface="Georgia"/>
                <a:cs typeface="Georgia"/>
                <a:sym typeface="Georgia"/>
              </a:rPr>
              <a:t> VOC ✅</a:t>
            </a:r>
            <a:endParaRPr sz="2400">
              <a:latin typeface="Georgia"/>
              <a:ea typeface="Georgia"/>
              <a:cs typeface="Georgia"/>
              <a:sym typeface="Georgia"/>
            </a:endParaRPr>
          </a:p>
        </p:txBody>
      </p:sp>
      <p:sp>
        <p:nvSpPr>
          <p:cNvPr id="223" name="Google Shape;223;p32"/>
          <p:cNvSpPr/>
          <p:nvPr/>
        </p:nvSpPr>
        <p:spPr>
          <a:xfrm>
            <a:off x="4073325" y="1867750"/>
            <a:ext cx="571500" cy="8406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rot="-3271514">
            <a:off x="2869820" y="1943925"/>
            <a:ext cx="571729" cy="84061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rot="3227875">
            <a:off x="5247018" y="1867714"/>
            <a:ext cx="571419" cy="840662"/>
          </a:xfrm>
          <a:prstGeom prst="downArrow">
            <a:avLst>
              <a:gd fmla="val 50000" name="adj1"/>
              <a:gd fmla="val 50000" name="adj2"/>
            </a:avLst>
          </a:prstGeom>
          <a:solidFill>
            <a:srgbClr val="6AA84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4160175" y="3435325"/>
            <a:ext cx="397800" cy="5574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txBox="1"/>
          <p:nvPr/>
        </p:nvSpPr>
        <p:spPr>
          <a:xfrm>
            <a:off x="3631875" y="2741988"/>
            <a:ext cx="14544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Georgia"/>
                <a:ea typeface="Georgia"/>
                <a:cs typeface="Georgia"/>
                <a:sym typeface="Georgia"/>
              </a:rPr>
              <a:t>Ozone</a:t>
            </a:r>
            <a:endParaRPr b="1" sz="3000">
              <a:latin typeface="Georgia"/>
              <a:ea typeface="Georgia"/>
              <a:cs typeface="Georgia"/>
              <a:sym typeface="Georgia"/>
            </a:endParaRPr>
          </a:p>
        </p:txBody>
      </p:sp>
      <p:sp>
        <p:nvSpPr>
          <p:cNvPr id="228" name="Google Shape;228;p32"/>
          <p:cNvSpPr txBox="1"/>
          <p:nvPr>
            <p:ph idx="4294967295" type="title"/>
          </p:nvPr>
        </p:nvSpPr>
        <p:spPr>
          <a:xfrm>
            <a:off x="459300" y="201800"/>
            <a:ext cx="822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Suggestion for Reducing Ozone Emission</a:t>
            </a:r>
            <a:endParaRPr b="1" sz="26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txBox="1"/>
          <p:nvPr>
            <p:ph idx="4294967295" type="title"/>
          </p:nvPr>
        </p:nvSpPr>
        <p:spPr>
          <a:xfrm>
            <a:off x="465825" y="302325"/>
            <a:ext cx="26724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Implements</a:t>
            </a:r>
            <a:endParaRPr b="1">
              <a:solidFill>
                <a:srgbClr val="000000"/>
              </a:solidFill>
            </a:endParaRPr>
          </a:p>
        </p:txBody>
      </p:sp>
      <p:sp>
        <p:nvSpPr>
          <p:cNvPr id="234" name="Google Shape;234;p33"/>
          <p:cNvSpPr txBox="1"/>
          <p:nvPr/>
        </p:nvSpPr>
        <p:spPr>
          <a:xfrm>
            <a:off x="1276075" y="1030675"/>
            <a:ext cx="7204800" cy="380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400"/>
              </a:spcBef>
              <a:spcAft>
                <a:spcPts val="0"/>
              </a:spcAft>
              <a:buClr>
                <a:schemeClr val="dk1"/>
              </a:buClr>
              <a:buSzPts val="1800"/>
              <a:buChar char="●"/>
            </a:pPr>
            <a:r>
              <a:rPr lang="en" sz="1800">
                <a:latin typeface="Georgia"/>
                <a:ea typeface="Georgia"/>
                <a:cs typeface="Georgia"/>
                <a:sym typeface="Georgia"/>
              </a:rPr>
              <a:t>Avoid using aerosol consumer products such as hairsprays, air fresheners, deodorants, and insecticides that often use VOCs as their propellants.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Avoid using VOC-containing products such as organic cleaning solvents.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Store VOC-containing products in air-tight containers.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Buy products with less packaging as the printing of packaging materials generates VOCs. </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Drive less, share rides and use public transportation.</a:t>
            </a:r>
            <a:endParaRPr sz="1800">
              <a:latin typeface="Georgia"/>
              <a:ea typeface="Georgia"/>
              <a:cs typeface="Georgia"/>
              <a:sym typeface="Georgia"/>
            </a:endParaRPr>
          </a:p>
          <a:p>
            <a:pPr indent="0" lvl="0" marL="0" rtl="0" algn="l">
              <a:spcBef>
                <a:spcPts val="1400"/>
              </a:spcBef>
              <a:spcAft>
                <a:spcPts val="0"/>
              </a:spcAft>
              <a:buNone/>
            </a:pPr>
            <a:r>
              <a:t/>
            </a:r>
            <a:endParaRPr>
              <a:latin typeface="Georgia"/>
              <a:ea typeface="Georgia"/>
              <a:cs typeface="Georgia"/>
              <a:sym typeface="Georgia"/>
            </a:endParaRPr>
          </a:p>
        </p:txBody>
      </p:sp>
      <p:sp>
        <p:nvSpPr>
          <p:cNvPr id="235" name="Google Shape;235;p33"/>
          <p:cNvSpPr txBox="1"/>
          <p:nvPr/>
        </p:nvSpPr>
        <p:spPr>
          <a:xfrm>
            <a:off x="152400" y="4814700"/>
            <a:ext cx="8927100" cy="4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Georgia"/>
                <a:ea typeface="Georgia"/>
                <a:cs typeface="Georgia"/>
                <a:sym typeface="Georgia"/>
              </a:rPr>
              <a:t>Source: EPA(2011). Volatile Organic Compound (VOC) Control Regulations. </a:t>
            </a:r>
            <a:r>
              <a:rPr lang="en" sz="1000">
                <a:solidFill>
                  <a:srgbClr val="999999"/>
                </a:solidFill>
                <a:uFill>
                  <a:noFill/>
                </a:uFill>
                <a:latin typeface="Georgia"/>
                <a:ea typeface="Georgia"/>
                <a:cs typeface="Georgia"/>
                <a:sym typeface="Georgia"/>
                <a:hlinkClick r:id="rId3"/>
              </a:rPr>
              <a:t>https://www3.epa.gov/region1/airquality/voc.html</a:t>
            </a:r>
            <a:endParaRPr sz="1000">
              <a:solidFill>
                <a:srgbClr val="999999"/>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ctrTitle"/>
          </p:nvPr>
        </p:nvSpPr>
        <p:spPr>
          <a:xfrm>
            <a:off x="533400" y="2503369"/>
            <a:ext cx="5325600" cy="224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idx="4294967295"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Dataset Overview</a:t>
            </a:r>
            <a:endParaRPr b="1" sz="2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6900" y="216375"/>
            <a:ext cx="30900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a:t>
            </a:r>
            <a:endParaRPr b="1" sz="2600">
              <a:solidFill>
                <a:srgbClr val="000000"/>
              </a:solidFill>
            </a:endParaRPr>
          </a:p>
        </p:txBody>
      </p:sp>
      <p:sp>
        <p:nvSpPr>
          <p:cNvPr id="72" name="Google Shape;72;p15"/>
          <p:cNvSpPr txBox="1"/>
          <p:nvPr/>
        </p:nvSpPr>
        <p:spPr>
          <a:xfrm>
            <a:off x="1500200" y="1040950"/>
            <a:ext cx="7133400" cy="3673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 sz="2000">
                <a:latin typeface="Georgia"/>
                <a:ea typeface="Georgia"/>
                <a:cs typeface="Georgia"/>
                <a:sym typeface="Georgia"/>
              </a:rPr>
              <a:t>The provided dataset contained 43,894 rows, spanning from 1/1/2000 to 12/31/2010. </a:t>
            </a:r>
            <a:endParaRPr sz="2000">
              <a:latin typeface="Georgia"/>
              <a:ea typeface="Georgia"/>
              <a:cs typeface="Georgia"/>
              <a:sym typeface="Georgia"/>
            </a:endParaRPr>
          </a:p>
        </p:txBody>
      </p:sp>
      <p:pic>
        <p:nvPicPr>
          <p:cNvPr id="73" name="Google Shape;73;p15"/>
          <p:cNvPicPr preferRelativeResize="0"/>
          <p:nvPr/>
        </p:nvPicPr>
        <p:blipFill rotWithShape="1">
          <a:blip r:embed="rId3">
            <a:alphaModFix/>
          </a:blip>
          <a:srcRect b="4316" l="11156" r="2226" t="3458"/>
          <a:stretch/>
        </p:blipFill>
        <p:spPr>
          <a:xfrm>
            <a:off x="2066600" y="1806325"/>
            <a:ext cx="5720026" cy="305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26900" y="216375"/>
            <a:ext cx="30900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a:t>
            </a:r>
            <a:endParaRPr b="1" sz="2600">
              <a:solidFill>
                <a:srgbClr val="000000"/>
              </a:solidFill>
            </a:endParaRPr>
          </a:p>
        </p:txBody>
      </p:sp>
      <p:pic>
        <p:nvPicPr>
          <p:cNvPr id="79" name="Google Shape;79;p16"/>
          <p:cNvPicPr preferRelativeResize="0"/>
          <p:nvPr/>
        </p:nvPicPr>
        <p:blipFill>
          <a:blip r:embed="rId3">
            <a:alphaModFix/>
          </a:blip>
          <a:stretch>
            <a:fillRect/>
          </a:stretch>
        </p:blipFill>
        <p:spPr>
          <a:xfrm>
            <a:off x="0" y="1384113"/>
            <a:ext cx="9143999" cy="1518023"/>
          </a:xfrm>
          <a:prstGeom prst="rect">
            <a:avLst/>
          </a:prstGeom>
          <a:noFill/>
          <a:ln>
            <a:noFill/>
          </a:ln>
        </p:spPr>
      </p:pic>
      <p:sp>
        <p:nvSpPr>
          <p:cNvPr id="80" name="Google Shape;80;p16"/>
          <p:cNvSpPr/>
          <p:nvPr/>
        </p:nvSpPr>
        <p:spPr>
          <a:xfrm>
            <a:off x="2418675" y="1545500"/>
            <a:ext cx="3090000" cy="696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6054000" y="1545500"/>
            <a:ext cx="3090000" cy="696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6"/>
          <p:cNvPicPr preferRelativeResize="0"/>
          <p:nvPr/>
        </p:nvPicPr>
        <p:blipFill>
          <a:blip r:embed="rId4">
            <a:alphaModFix/>
          </a:blip>
          <a:stretch>
            <a:fillRect/>
          </a:stretch>
        </p:blipFill>
        <p:spPr>
          <a:xfrm>
            <a:off x="0" y="3206999"/>
            <a:ext cx="9143999" cy="808752"/>
          </a:xfrm>
          <a:prstGeom prst="rect">
            <a:avLst/>
          </a:prstGeom>
          <a:noFill/>
          <a:ln>
            <a:noFill/>
          </a:ln>
        </p:spPr>
      </p:pic>
      <p:pic>
        <p:nvPicPr>
          <p:cNvPr id="83" name="Google Shape;83;p16"/>
          <p:cNvPicPr preferRelativeResize="0"/>
          <p:nvPr/>
        </p:nvPicPr>
        <p:blipFill>
          <a:blip r:embed="rId5">
            <a:alphaModFix/>
          </a:blip>
          <a:stretch>
            <a:fillRect/>
          </a:stretch>
        </p:blipFill>
        <p:spPr>
          <a:xfrm>
            <a:off x="0" y="3104190"/>
            <a:ext cx="9143999" cy="1234520"/>
          </a:xfrm>
          <a:prstGeom prst="rect">
            <a:avLst/>
          </a:prstGeom>
          <a:noFill/>
          <a:ln>
            <a:noFill/>
          </a:ln>
        </p:spPr>
      </p:pic>
      <p:sp>
        <p:nvSpPr>
          <p:cNvPr id="84" name="Google Shape;84;p16"/>
          <p:cNvSpPr/>
          <p:nvPr/>
        </p:nvSpPr>
        <p:spPr>
          <a:xfrm>
            <a:off x="2917200" y="3256600"/>
            <a:ext cx="4851900" cy="307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6"/>
          <p:cNvPicPr preferRelativeResize="0"/>
          <p:nvPr/>
        </p:nvPicPr>
        <p:blipFill rotWithShape="1">
          <a:blip r:embed="rId5">
            <a:alphaModFix/>
          </a:blip>
          <a:srcRect b="59894" l="32086" r="9818" t="0"/>
          <a:stretch/>
        </p:blipFill>
        <p:spPr>
          <a:xfrm>
            <a:off x="0" y="3104200"/>
            <a:ext cx="9143999" cy="1234500"/>
          </a:xfrm>
          <a:prstGeom prst="rect">
            <a:avLst/>
          </a:prstGeom>
          <a:noFill/>
          <a:ln>
            <a:noFill/>
          </a:ln>
        </p:spPr>
      </p:pic>
      <p:sp>
        <p:nvSpPr>
          <p:cNvPr id="86" name="Google Shape;86;p16"/>
          <p:cNvSpPr/>
          <p:nvPr/>
        </p:nvSpPr>
        <p:spPr>
          <a:xfrm>
            <a:off x="0" y="3062050"/>
            <a:ext cx="2011200" cy="12768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1482475" y="1071750"/>
            <a:ext cx="6840000" cy="3373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collected dataset contained 16,320 rows, spanning from 1/1/2000 to 12/31/2010. </a:t>
            </a:r>
            <a:endParaRPr sz="2000">
              <a:solidFill>
                <a:schemeClr val="dk1"/>
              </a:solidFill>
              <a:latin typeface="Georgia"/>
              <a:ea typeface="Georgia"/>
              <a:cs typeface="Georgia"/>
              <a:sym typeface="Georgia"/>
            </a:endParaRPr>
          </a:p>
          <a:p>
            <a:pPr indent="-355600" lvl="0" marL="457200" rtl="0" algn="l">
              <a:lnSpc>
                <a:spcPct val="115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Additionally, daily average wind speed and precipitation data were </a:t>
            </a:r>
            <a:r>
              <a:rPr lang="en" sz="2000">
                <a:solidFill>
                  <a:schemeClr val="dk1"/>
                </a:solidFill>
                <a:latin typeface="Georgia"/>
                <a:ea typeface="Georgia"/>
                <a:cs typeface="Georgia"/>
                <a:sym typeface="Georgia"/>
              </a:rPr>
              <a:t>retrieved from NOAA.</a:t>
            </a:r>
            <a:endParaRPr sz="2000">
              <a:solidFill>
                <a:schemeClr val="dk1"/>
              </a:solidFill>
              <a:latin typeface="Georgia"/>
              <a:ea typeface="Georgia"/>
              <a:cs typeface="Georgia"/>
              <a:sym typeface="Georgia"/>
            </a:endParaRPr>
          </a:p>
          <a:p>
            <a:pPr indent="-355600" lvl="0" marL="457200" rtl="0" algn="l">
              <a:lnSpc>
                <a:spcPct val="115000"/>
              </a:lnSpc>
              <a:spcBef>
                <a:spcPts val="1000"/>
              </a:spcBef>
              <a:spcAft>
                <a:spcPts val="1000"/>
              </a:spcAft>
              <a:buClr>
                <a:schemeClr val="dk1"/>
              </a:buClr>
              <a:buSzPts val="2000"/>
              <a:buFont typeface="Georgia"/>
              <a:buChar char="●"/>
            </a:pPr>
            <a:r>
              <a:rPr lang="en" sz="2000">
                <a:solidFill>
                  <a:schemeClr val="dk1"/>
                </a:solidFill>
                <a:latin typeface="Georgia"/>
                <a:ea typeface="Georgia"/>
                <a:cs typeface="Georgia"/>
                <a:sym typeface="Georgia"/>
              </a:rPr>
              <a:t>Only records with observations of all four pollutants were included, which left us 10 sites in the area.</a:t>
            </a:r>
            <a:endParaRPr sz="2000">
              <a:solidFill>
                <a:schemeClr val="dk1"/>
              </a:solidFill>
              <a:latin typeface="Georgia"/>
              <a:ea typeface="Georgia"/>
              <a:cs typeface="Georgia"/>
              <a:sym typeface="Georgia"/>
            </a:endParaRPr>
          </a:p>
        </p:txBody>
      </p:sp>
      <p:sp>
        <p:nvSpPr>
          <p:cNvPr id="92" name="Google Shape;92;p17"/>
          <p:cNvSpPr txBox="1"/>
          <p:nvPr>
            <p:ph type="title"/>
          </p:nvPr>
        </p:nvSpPr>
        <p:spPr>
          <a:xfrm>
            <a:off x="226900" y="216375"/>
            <a:ext cx="58314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Data collection </a:t>
            </a:r>
            <a:endParaRPr b="1" sz="2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nvSpPr>
        <p:spPr>
          <a:xfrm>
            <a:off x="448225" y="45159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idx="4294967295" type="title"/>
          </p:nvPr>
        </p:nvSpPr>
        <p:spPr>
          <a:xfrm>
            <a:off x="226900" y="216375"/>
            <a:ext cx="73089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Collect raw data from EPA</a:t>
            </a:r>
            <a:endParaRPr b="1" sz="2600">
              <a:solidFill>
                <a:srgbClr val="000000"/>
              </a:solidFill>
            </a:endParaRPr>
          </a:p>
        </p:txBody>
      </p:sp>
      <p:pic>
        <p:nvPicPr>
          <p:cNvPr id="99" name="Google Shape;99;p18"/>
          <p:cNvPicPr preferRelativeResize="0"/>
          <p:nvPr/>
        </p:nvPicPr>
        <p:blipFill>
          <a:blip r:embed="rId3">
            <a:alphaModFix/>
          </a:blip>
          <a:stretch>
            <a:fillRect/>
          </a:stretch>
        </p:blipFill>
        <p:spPr>
          <a:xfrm>
            <a:off x="989450" y="967375"/>
            <a:ext cx="7308900" cy="4044273"/>
          </a:xfrm>
          <a:prstGeom prst="rect">
            <a:avLst/>
          </a:prstGeom>
          <a:noFill/>
          <a:ln>
            <a:noFill/>
          </a:ln>
        </p:spPr>
      </p:pic>
      <p:sp>
        <p:nvSpPr>
          <p:cNvPr id="100" name="Google Shape;100;p18"/>
          <p:cNvSpPr/>
          <p:nvPr/>
        </p:nvSpPr>
        <p:spPr>
          <a:xfrm rot="2429032">
            <a:off x="3102138" y="3765163"/>
            <a:ext cx="444524" cy="33131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6818427">
            <a:off x="4671388" y="4394904"/>
            <a:ext cx="444394" cy="331414"/>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a:blip r:embed="rId4">
            <a:alphaModFix/>
          </a:blip>
          <a:stretch>
            <a:fillRect/>
          </a:stretch>
        </p:blipFill>
        <p:spPr>
          <a:xfrm>
            <a:off x="994938" y="967375"/>
            <a:ext cx="7297926" cy="4044276"/>
          </a:xfrm>
          <a:prstGeom prst="rect">
            <a:avLst/>
          </a:prstGeom>
          <a:noFill/>
          <a:ln>
            <a:noFill/>
          </a:ln>
        </p:spPr>
      </p:pic>
      <p:sp>
        <p:nvSpPr>
          <p:cNvPr id="103" name="Google Shape;103;p18"/>
          <p:cNvSpPr/>
          <p:nvPr/>
        </p:nvSpPr>
        <p:spPr>
          <a:xfrm>
            <a:off x="2831975" y="3750475"/>
            <a:ext cx="1592100" cy="1163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463925" y="1408350"/>
            <a:ext cx="291600" cy="34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4426200" y="3019350"/>
            <a:ext cx="291600" cy="34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1523200" y="4016200"/>
            <a:ext cx="291600" cy="34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idx="4294967295"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Time Series Analysis I</a:t>
            </a:r>
            <a:endParaRPr b="1" sz="2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pic>
        <p:nvPicPr>
          <p:cNvPr id="117" name="Google Shape;117;p20"/>
          <p:cNvPicPr preferRelativeResize="0"/>
          <p:nvPr/>
        </p:nvPicPr>
        <p:blipFill rotWithShape="1">
          <a:blip r:embed="rId3">
            <a:alphaModFix/>
          </a:blip>
          <a:srcRect b="0" l="37156" r="7886" t="7595"/>
          <a:stretch/>
        </p:blipFill>
        <p:spPr>
          <a:xfrm>
            <a:off x="7195650" y="2280500"/>
            <a:ext cx="1566809" cy="1756250"/>
          </a:xfrm>
          <a:prstGeom prst="rect">
            <a:avLst/>
          </a:prstGeom>
          <a:noFill/>
          <a:ln>
            <a:noFill/>
          </a:ln>
        </p:spPr>
      </p:pic>
      <p:pic>
        <p:nvPicPr>
          <p:cNvPr id="118" name="Google Shape;118;p20"/>
          <p:cNvPicPr preferRelativeResize="0"/>
          <p:nvPr/>
        </p:nvPicPr>
        <p:blipFill rotWithShape="1">
          <a:blip r:embed="rId4">
            <a:alphaModFix/>
          </a:blip>
          <a:srcRect b="0" l="12157" r="0" t="16079"/>
          <a:stretch/>
        </p:blipFill>
        <p:spPr>
          <a:xfrm>
            <a:off x="7195650" y="1076100"/>
            <a:ext cx="2066400" cy="1204400"/>
          </a:xfrm>
          <a:prstGeom prst="rect">
            <a:avLst/>
          </a:prstGeom>
          <a:noFill/>
          <a:ln>
            <a:noFill/>
          </a:ln>
        </p:spPr>
      </p:pic>
      <p:pic>
        <p:nvPicPr>
          <p:cNvPr id="119" name="Google Shape;119;p20"/>
          <p:cNvPicPr preferRelativeResize="0"/>
          <p:nvPr/>
        </p:nvPicPr>
        <p:blipFill>
          <a:blip r:embed="rId5">
            <a:alphaModFix/>
          </a:blip>
          <a:stretch>
            <a:fillRect/>
          </a:stretch>
        </p:blipFill>
        <p:spPr>
          <a:xfrm>
            <a:off x="142150" y="907394"/>
            <a:ext cx="7053499" cy="4160519"/>
          </a:xfrm>
          <a:prstGeom prst="rect">
            <a:avLst/>
          </a:prstGeom>
          <a:noFill/>
          <a:ln>
            <a:noFill/>
          </a:ln>
        </p:spPr>
      </p:pic>
      <p:sp>
        <p:nvSpPr>
          <p:cNvPr id="120" name="Google Shape;120;p20"/>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Carbon Monoxide</a:t>
            </a:r>
            <a:endParaRPr b="1" sz="2600">
              <a:solidFill>
                <a:srgbClr val="000000"/>
              </a:solidFill>
            </a:endParaRPr>
          </a:p>
        </p:txBody>
      </p:sp>
      <p:cxnSp>
        <p:nvCxnSpPr>
          <p:cNvPr id="121" name="Google Shape;121;p20"/>
          <p:cNvCxnSpPr/>
          <p:nvPr/>
        </p:nvCxnSpPr>
        <p:spPr>
          <a:xfrm flipH="1">
            <a:off x="2794175" y="1655175"/>
            <a:ext cx="373800" cy="6585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0"/>
          <p:cNvSpPr txBox="1"/>
          <p:nvPr/>
        </p:nvSpPr>
        <p:spPr>
          <a:xfrm>
            <a:off x="3061175" y="1245975"/>
            <a:ext cx="961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Drop</a:t>
            </a:r>
            <a:endParaRPr>
              <a:latin typeface="Georgia"/>
              <a:ea typeface="Georgia"/>
              <a:cs typeface="Georgia"/>
              <a:sym typeface="Georgia"/>
            </a:endParaRPr>
          </a:p>
        </p:txBody>
      </p:sp>
      <p:pic>
        <p:nvPicPr>
          <p:cNvPr id="123" name="Google Shape;123;p20"/>
          <p:cNvPicPr preferRelativeResize="0"/>
          <p:nvPr/>
        </p:nvPicPr>
        <p:blipFill>
          <a:blip r:embed="rId6">
            <a:alphaModFix/>
          </a:blip>
          <a:stretch>
            <a:fillRect/>
          </a:stretch>
        </p:blipFill>
        <p:spPr>
          <a:xfrm>
            <a:off x="6684425" y="1245975"/>
            <a:ext cx="462575" cy="209900"/>
          </a:xfrm>
          <a:prstGeom prst="rect">
            <a:avLst/>
          </a:prstGeom>
          <a:noFill/>
          <a:ln>
            <a:noFill/>
          </a:ln>
        </p:spPr>
      </p:pic>
      <p:sp>
        <p:nvSpPr>
          <p:cNvPr id="124" name="Google Shape;124;p20"/>
          <p:cNvSpPr txBox="1"/>
          <p:nvPr/>
        </p:nvSpPr>
        <p:spPr>
          <a:xfrm>
            <a:off x="6607500" y="1161725"/>
            <a:ext cx="56217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Georgia"/>
                <a:ea typeface="Georgia"/>
                <a:cs typeface="Georgia"/>
                <a:sym typeface="Georgia"/>
              </a:rPr>
              <a:t>Urban</a:t>
            </a:r>
            <a:endParaRPr sz="700">
              <a:latin typeface="Georgia"/>
              <a:ea typeface="Georgia"/>
              <a:cs typeface="Georgia"/>
              <a:sym typeface="Georgia"/>
            </a:endParaRPr>
          </a:p>
          <a:p>
            <a:pPr indent="0" lvl="0" marL="0" rtl="0" algn="l">
              <a:spcBef>
                <a:spcPts val="0"/>
              </a:spcBef>
              <a:spcAft>
                <a:spcPts val="0"/>
              </a:spcAft>
              <a:buNone/>
            </a:pPr>
            <a:r>
              <a:rPr lang="en" sz="700">
                <a:latin typeface="Georgia"/>
                <a:ea typeface="Georgia"/>
                <a:cs typeface="Georgia"/>
                <a:sym typeface="Georgia"/>
              </a:rPr>
              <a:t>Suburban</a:t>
            </a:r>
            <a:endParaRPr sz="7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